
<file path=[Content_Types].xml><?xml version="1.0" encoding="utf-8"?>
<Types xmlns="http://schemas.openxmlformats.org/package/2006/content-types">
  <Default Extension="jpeg" ContentType="image/jpeg"/>
  <Default Extension="JPG" ContentType="image/.jpg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57" r:id="rId3"/>
    <p:sldId id="291" r:id="rId4"/>
    <p:sldId id="342" r:id="rId5"/>
    <p:sldId id="286" r:id="rId6"/>
    <p:sldId id="293" r:id="rId7"/>
    <p:sldId id="301" r:id="rId8"/>
    <p:sldId id="327" r:id="rId9"/>
    <p:sldId id="311" r:id="rId10"/>
    <p:sldId id="319" r:id="rId11"/>
    <p:sldId id="292" r:id="rId12"/>
    <p:sldId id="364" r:id="rId13"/>
    <p:sldId id="296" r:id="rId14"/>
    <p:sldId id="355" r:id="rId15"/>
    <p:sldId id="358" r:id="rId16"/>
    <p:sldId id="366" r:id="rId17"/>
    <p:sldId id="356" r:id="rId18"/>
    <p:sldId id="298" r:id="rId19"/>
    <p:sldId id="299" r:id="rId20"/>
    <p:sldId id="341" r:id="rId21"/>
  </p:sldIdLst>
  <p:sldSz cx="9144000" cy="6858000" type="screen4x3"/>
  <p:notesSz cx="6807200" cy="9939020"/>
  <p:defaultTextStyle>
    <a:defPPr>
      <a:defRPr lang="el-GR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69" userDrawn="1">
          <p15:clr>
            <a:srgbClr val="A4A3A4"/>
          </p15:clr>
        </p15:guide>
        <p15:guide id="2" pos="301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800000"/>
    <a:srgbClr val="990000"/>
    <a:srgbClr val="009999"/>
    <a:srgbClr val="C8364E"/>
    <a:srgbClr val="007A36"/>
    <a:srgbClr val="FF0000"/>
    <a:srgbClr val="5F5F5F"/>
    <a:srgbClr val="B2B2B2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83"/>
    <p:restoredTop sz="91176"/>
  </p:normalViewPr>
  <p:slideViewPr>
    <p:cSldViewPr showGuides="1">
      <p:cViewPr varScale="1">
        <p:scale>
          <a:sx n="94" d="100"/>
          <a:sy n="94" d="100"/>
        </p:scale>
        <p:origin x="1625" y="76"/>
      </p:cViewPr>
      <p:guideLst>
        <p:guide orient="horz" pos="2069"/>
        <p:guide pos="3011"/>
      </p:guideLst>
    </p:cSldViewPr>
  </p:slideViewPr>
  <p:outlineViewPr>
    <p:cViewPr>
      <p:scale>
        <a:sx n="33" d="100"/>
        <a:sy n="33" d="100"/>
      </p:scale>
      <p:origin x="0" y="319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25B51F2-2A45-49B4-A40A-D7510CAE1A03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5125" cy="44719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l-GR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Click to edit Master text styles</a:t>
            </a:r>
            <a:endParaRPr kumimoji="0" lang="en-US" altLang="el-G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l-GR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Second level</a:t>
            </a:r>
            <a:endParaRPr kumimoji="0" lang="en-US" altLang="el-G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l-GR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Third level</a:t>
            </a:r>
            <a:endParaRPr kumimoji="0" lang="en-US" altLang="el-G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l-GR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Fourth level</a:t>
            </a:r>
            <a:endParaRPr kumimoji="0" lang="en-US" altLang="el-G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l-GR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Fifth level</a:t>
            </a:r>
            <a:endParaRPr kumimoji="0" lang="en-US" altLang="el-G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AA48085-81A1-4E91-B27C-45985A647909}" type="slidenum">
              <a:rPr kumimoji="0" lang="en-US" altLang="el-GR" sz="1200" b="0" i="0" u="none" strike="noStrike" kern="1200" cap="none" spc="0" normalizeH="0" baseline="0" noProof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altLang="el-GR" sz="1200" b="0" i="0" u="none" strike="noStrike" kern="1200" cap="none" spc="0" normalizeH="0" baseline="0" noProof="0">
              <a:ln>
                <a:noFill/>
              </a:ln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 hasCustomPrompt="1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el-GR" strike="noStrike" noProof="1"/>
              <a:t>Στυλ κύριου τίτλου</a:t>
            </a:r>
            <a:endParaRPr lang="el-GR" strike="noStrike" noProof="1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el-GR" strike="noStrike" noProof="1"/>
              <a:t>Κάντε κλικ για να επεξεργαστείτε τον υπότιτλο του υποδείγματος</a:t>
            </a:r>
            <a:endParaRPr lang="el-GR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B9BAB0B-AD4D-4105-8E3B-E35E44D2C806}" type="datetimeFigureOut">
              <a:rPr kumimoji="0" lang="el-GR" altLang="el-GR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l-GR" altLang="el-GR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altLang="el-GR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858803D-41B2-42B4-BB3F-5824AD5D260E}" type="slidenum">
              <a:rPr kumimoji="0" lang="el-GR" altLang="el-GR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l-GR" altLang="el-GR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pPr fontAlgn="base"/>
            <a:r>
              <a:rPr lang="el-GR" strike="noStrike" noProof="1"/>
              <a:t>Στυλ κύριου τίτλου</a:t>
            </a:r>
            <a:endParaRPr lang="el-GR" strike="noStrike" noProof="1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 fontAlgn="base"/>
            <a:r>
              <a:rPr lang="el-GR" strike="noStrike" noProof="1"/>
              <a:t>Επεξεργασία στυλ υποδείγματος κειμένου</a:t>
            </a:r>
            <a:endParaRPr lang="el-GR" strike="noStrike" noProof="1"/>
          </a:p>
          <a:p>
            <a:pPr lvl="1" fontAlgn="base"/>
            <a:r>
              <a:rPr lang="el-GR" strike="noStrike" noProof="1"/>
              <a:t>Δεύτερου επιπέδου</a:t>
            </a:r>
            <a:endParaRPr lang="el-GR" strike="noStrike" noProof="1"/>
          </a:p>
          <a:p>
            <a:pPr lvl="2" fontAlgn="base"/>
            <a:r>
              <a:rPr lang="el-GR" strike="noStrike" noProof="1"/>
              <a:t>Τρίτου επιπέδου</a:t>
            </a:r>
            <a:endParaRPr lang="el-GR" strike="noStrike" noProof="1"/>
          </a:p>
          <a:p>
            <a:pPr lvl="3" fontAlgn="base"/>
            <a:r>
              <a:rPr lang="el-GR" strike="noStrike" noProof="1"/>
              <a:t>Τέταρτου επιπέδου</a:t>
            </a:r>
            <a:endParaRPr lang="el-GR" strike="noStrike" noProof="1"/>
          </a:p>
          <a:p>
            <a:pPr lvl="4" fontAlgn="base"/>
            <a:r>
              <a:rPr lang="el-GR" strike="noStrike" noProof="1"/>
              <a:t>Πέμπτου επιπέδου</a:t>
            </a:r>
            <a:endParaRPr lang="el-GR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B9BAB0B-AD4D-4105-8E3B-E35E44D2C806}" type="datetimeFigureOut">
              <a:rPr kumimoji="0" lang="el-GR" altLang="el-GR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l-GR" altLang="el-GR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altLang="el-GR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858803D-41B2-42B4-BB3F-5824AD5D260E}" type="slidenum">
              <a:rPr kumimoji="0" lang="el-GR" altLang="el-GR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l-GR" altLang="el-GR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 hasCustomPrompt="1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pPr fontAlgn="base"/>
            <a:r>
              <a:rPr lang="el-GR" strike="noStrike" noProof="1"/>
              <a:t>Στυλ κύριου τίτλου</a:t>
            </a:r>
            <a:endParaRPr lang="el-GR" strike="noStrike" noProof="1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 fontAlgn="base"/>
            <a:r>
              <a:rPr lang="el-GR" strike="noStrike" noProof="1"/>
              <a:t>Επεξεργασία στυλ υποδείγματος κειμένου</a:t>
            </a:r>
            <a:endParaRPr lang="el-GR" strike="noStrike" noProof="1"/>
          </a:p>
          <a:p>
            <a:pPr lvl="1" fontAlgn="base"/>
            <a:r>
              <a:rPr lang="el-GR" strike="noStrike" noProof="1"/>
              <a:t>Δεύτερου επιπέδου</a:t>
            </a:r>
            <a:endParaRPr lang="el-GR" strike="noStrike" noProof="1"/>
          </a:p>
          <a:p>
            <a:pPr lvl="2" fontAlgn="base"/>
            <a:r>
              <a:rPr lang="el-GR" strike="noStrike" noProof="1"/>
              <a:t>Τρίτου επιπέδου</a:t>
            </a:r>
            <a:endParaRPr lang="el-GR" strike="noStrike" noProof="1"/>
          </a:p>
          <a:p>
            <a:pPr lvl="3" fontAlgn="base"/>
            <a:r>
              <a:rPr lang="el-GR" strike="noStrike" noProof="1"/>
              <a:t>Τέταρτου επιπέδου</a:t>
            </a:r>
            <a:endParaRPr lang="el-GR" strike="noStrike" noProof="1"/>
          </a:p>
          <a:p>
            <a:pPr lvl="4" fontAlgn="base"/>
            <a:r>
              <a:rPr lang="el-GR" strike="noStrike" noProof="1"/>
              <a:t>Πέμπτου επιπέδου</a:t>
            </a:r>
            <a:endParaRPr lang="el-GR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B9BAB0B-AD4D-4105-8E3B-E35E44D2C806}" type="datetimeFigureOut">
              <a:rPr kumimoji="0" lang="el-GR" altLang="el-GR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l-GR" altLang="el-GR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altLang="el-GR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858803D-41B2-42B4-BB3F-5824AD5D260E}" type="slidenum">
              <a:rPr kumimoji="0" lang="el-GR" altLang="el-GR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l-GR" altLang="el-GR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B9BAB0B-AD4D-4105-8E3B-E35E44D2C806}" type="datetimeFigureOut">
              <a:rPr kumimoji="0" lang="el-GR" altLang="el-GR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l-GR" altLang="el-GR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altLang="el-GR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858803D-41B2-42B4-BB3F-5824AD5D260E}" type="slidenum">
              <a:rPr kumimoji="0" lang="el-GR" altLang="el-GR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l-GR" altLang="el-GR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pPr fontAlgn="base"/>
            <a:r>
              <a:rPr lang="el-GR" strike="noStrike" noProof="1"/>
              <a:t>Στυλ κύριου τίτλου</a:t>
            </a:r>
            <a:endParaRPr lang="el-GR" strike="noStrike" noProof="1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 fontAlgn="base"/>
            <a:r>
              <a:rPr lang="el-GR" strike="noStrike" noProof="1"/>
              <a:t>Επεξεργασία στυλ υποδείγματος κειμένου</a:t>
            </a:r>
            <a:endParaRPr lang="el-GR" strike="noStrike" noProof="1"/>
          </a:p>
          <a:p>
            <a:pPr lvl="1" fontAlgn="base"/>
            <a:r>
              <a:rPr lang="el-GR" strike="noStrike" noProof="1"/>
              <a:t>Δεύτερου επιπέδου</a:t>
            </a:r>
            <a:endParaRPr lang="el-GR" strike="noStrike" noProof="1"/>
          </a:p>
          <a:p>
            <a:pPr lvl="2" fontAlgn="base"/>
            <a:r>
              <a:rPr lang="el-GR" strike="noStrike" noProof="1"/>
              <a:t>Τρίτου επιπέδου</a:t>
            </a:r>
            <a:endParaRPr lang="el-GR" strike="noStrike" noProof="1"/>
          </a:p>
          <a:p>
            <a:pPr lvl="3" fontAlgn="base"/>
            <a:r>
              <a:rPr lang="el-GR" strike="noStrike" noProof="1"/>
              <a:t>Τέταρτου επιπέδου</a:t>
            </a:r>
            <a:endParaRPr lang="el-GR" strike="noStrike" noProof="1"/>
          </a:p>
          <a:p>
            <a:pPr lvl="4" fontAlgn="base"/>
            <a:r>
              <a:rPr lang="el-GR" strike="noStrike" noProof="1"/>
              <a:t>Πέμπτου επιπέδου</a:t>
            </a:r>
            <a:endParaRPr lang="el-GR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B9BAB0B-AD4D-4105-8E3B-E35E44D2C806}" type="datetimeFigureOut">
              <a:rPr kumimoji="0" lang="el-GR" altLang="el-GR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l-GR" altLang="el-GR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altLang="el-GR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858803D-41B2-42B4-BB3F-5824AD5D260E}" type="slidenum">
              <a:rPr kumimoji="0" lang="el-GR" altLang="el-GR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l-GR" altLang="el-GR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el-GR" strike="noStrike" noProof="1"/>
              <a:t>Στυλ κύριου τίτλου</a:t>
            </a:r>
            <a:endParaRPr lang="el-GR" strike="noStrike" noProof="1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 hasCustomPrompt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el-GR" strike="noStrike" noProof="1"/>
              <a:t>Επεξεργασία στυλ υποδείγματος κειμένου</a:t>
            </a:r>
            <a:endParaRPr lang="el-GR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B9BAB0B-AD4D-4105-8E3B-E35E44D2C806}" type="datetimeFigureOut">
              <a:rPr kumimoji="0" lang="el-GR" altLang="el-GR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l-GR" altLang="el-GR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altLang="el-GR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858803D-41B2-42B4-BB3F-5824AD5D260E}" type="slidenum">
              <a:rPr kumimoji="0" lang="el-GR" altLang="el-GR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l-GR" altLang="el-GR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pPr fontAlgn="base"/>
            <a:r>
              <a:rPr lang="el-GR" strike="noStrike" noProof="1"/>
              <a:t>Στυλ κύριου τίτλου</a:t>
            </a:r>
            <a:endParaRPr lang="el-GR" strike="noStrike" noProof="1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 hasCustomPrompt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 fontAlgn="base"/>
            <a:r>
              <a:rPr lang="el-GR" strike="noStrike" noProof="1"/>
              <a:t>Επεξεργασία στυλ υποδείγματος κειμένου</a:t>
            </a:r>
            <a:endParaRPr lang="el-GR" strike="noStrike" noProof="1"/>
          </a:p>
          <a:p>
            <a:pPr lvl="1" fontAlgn="base"/>
            <a:r>
              <a:rPr lang="el-GR" strike="noStrike" noProof="1"/>
              <a:t>Δεύτερου επιπέδου</a:t>
            </a:r>
            <a:endParaRPr lang="el-GR" strike="noStrike" noProof="1"/>
          </a:p>
          <a:p>
            <a:pPr lvl="2" fontAlgn="base"/>
            <a:r>
              <a:rPr lang="el-GR" strike="noStrike" noProof="1"/>
              <a:t>Τρίτου επιπέδου</a:t>
            </a:r>
            <a:endParaRPr lang="el-GR" strike="noStrike" noProof="1"/>
          </a:p>
          <a:p>
            <a:pPr lvl="3" fontAlgn="base"/>
            <a:r>
              <a:rPr lang="el-GR" strike="noStrike" noProof="1"/>
              <a:t>Τέταρτου επιπέδου</a:t>
            </a:r>
            <a:endParaRPr lang="el-GR" strike="noStrike" noProof="1"/>
          </a:p>
          <a:p>
            <a:pPr lvl="4" fontAlgn="base"/>
            <a:r>
              <a:rPr lang="el-GR" strike="noStrike" noProof="1"/>
              <a:t>Πέμπτου επιπέδου</a:t>
            </a:r>
            <a:endParaRPr lang="el-GR" strike="noStrike" noProof="1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 hasCustomPrompt="1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 fontAlgn="base"/>
            <a:r>
              <a:rPr lang="el-GR" strike="noStrike" noProof="1"/>
              <a:t>Επεξεργασία στυλ υποδείγματος κειμένου</a:t>
            </a:r>
            <a:endParaRPr lang="el-GR" strike="noStrike" noProof="1"/>
          </a:p>
          <a:p>
            <a:pPr lvl="1" fontAlgn="base"/>
            <a:r>
              <a:rPr lang="el-GR" strike="noStrike" noProof="1"/>
              <a:t>Δεύτερου επιπέδου</a:t>
            </a:r>
            <a:endParaRPr lang="el-GR" strike="noStrike" noProof="1"/>
          </a:p>
          <a:p>
            <a:pPr lvl="2" fontAlgn="base"/>
            <a:r>
              <a:rPr lang="el-GR" strike="noStrike" noProof="1"/>
              <a:t>Τρίτου επιπέδου</a:t>
            </a:r>
            <a:endParaRPr lang="el-GR" strike="noStrike" noProof="1"/>
          </a:p>
          <a:p>
            <a:pPr lvl="3" fontAlgn="base"/>
            <a:r>
              <a:rPr lang="el-GR" strike="noStrike" noProof="1"/>
              <a:t>Τέταρτου επιπέδου</a:t>
            </a:r>
            <a:endParaRPr lang="el-GR" strike="noStrike" noProof="1"/>
          </a:p>
          <a:p>
            <a:pPr lvl="4" fontAlgn="base"/>
            <a:r>
              <a:rPr lang="el-GR" strike="noStrike" noProof="1"/>
              <a:t>Πέμπτου επιπέδου</a:t>
            </a:r>
            <a:endParaRPr lang="el-GR" strike="noStrike" noProof="1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B9BAB0B-AD4D-4105-8E3B-E35E44D2C806}" type="datetimeFigureOut">
              <a:rPr kumimoji="0" lang="el-GR" altLang="el-GR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l-GR" altLang="el-GR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altLang="el-GR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858803D-41B2-42B4-BB3F-5824AD5D260E}" type="slidenum">
              <a:rPr kumimoji="0" lang="el-GR" altLang="el-GR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l-GR" altLang="el-GR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pPr fontAlgn="base"/>
            <a:r>
              <a:rPr lang="el-GR" strike="noStrike" noProof="1"/>
              <a:t>Στυλ κύριου τίτλου</a:t>
            </a:r>
            <a:endParaRPr lang="el-GR" strike="noStrike" noProof="1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 hasCustomPrompt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el-GR" strike="noStrike" noProof="1"/>
              <a:t>Επεξεργασία στυλ υποδείγματος κειμένου</a:t>
            </a:r>
            <a:endParaRPr lang="el-GR" strike="noStrike" noProof="1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 hasCustomPrompt="1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 fontAlgn="base"/>
            <a:r>
              <a:rPr lang="el-GR" strike="noStrike" noProof="1"/>
              <a:t>Επεξεργασία στυλ υποδείγματος κειμένου</a:t>
            </a:r>
            <a:endParaRPr lang="el-GR" strike="noStrike" noProof="1"/>
          </a:p>
          <a:p>
            <a:pPr lvl="1" fontAlgn="base"/>
            <a:r>
              <a:rPr lang="el-GR" strike="noStrike" noProof="1"/>
              <a:t>Δεύτερου επιπέδου</a:t>
            </a:r>
            <a:endParaRPr lang="el-GR" strike="noStrike" noProof="1"/>
          </a:p>
          <a:p>
            <a:pPr lvl="2" fontAlgn="base"/>
            <a:r>
              <a:rPr lang="el-GR" strike="noStrike" noProof="1"/>
              <a:t>Τρίτου επιπέδου</a:t>
            </a:r>
            <a:endParaRPr lang="el-GR" strike="noStrike" noProof="1"/>
          </a:p>
          <a:p>
            <a:pPr lvl="3" fontAlgn="base"/>
            <a:r>
              <a:rPr lang="el-GR" strike="noStrike" noProof="1"/>
              <a:t>Τέταρτου επιπέδου</a:t>
            </a:r>
            <a:endParaRPr lang="el-GR" strike="noStrike" noProof="1"/>
          </a:p>
          <a:p>
            <a:pPr lvl="4" fontAlgn="base"/>
            <a:r>
              <a:rPr lang="el-GR" strike="noStrike" noProof="1"/>
              <a:t>Πέμπτου επιπέδου</a:t>
            </a:r>
            <a:endParaRPr lang="el-GR" strike="noStrike" noProof="1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el-GR" strike="noStrike" noProof="1"/>
              <a:t>Επεξεργασία στυλ υποδείγματος κειμένου</a:t>
            </a:r>
            <a:endParaRPr lang="el-GR" strike="noStrike" noProof="1"/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 hasCustomPrompt="1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 fontAlgn="base"/>
            <a:r>
              <a:rPr lang="el-GR" strike="noStrike" noProof="1"/>
              <a:t>Επεξεργασία στυλ υποδείγματος κειμένου</a:t>
            </a:r>
            <a:endParaRPr lang="el-GR" strike="noStrike" noProof="1"/>
          </a:p>
          <a:p>
            <a:pPr lvl="1" fontAlgn="base"/>
            <a:r>
              <a:rPr lang="el-GR" strike="noStrike" noProof="1"/>
              <a:t>Δεύτερου επιπέδου</a:t>
            </a:r>
            <a:endParaRPr lang="el-GR" strike="noStrike" noProof="1"/>
          </a:p>
          <a:p>
            <a:pPr lvl="2" fontAlgn="base"/>
            <a:r>
              <a:rPr lang="el-GR" strike="noStrike" noProof="1"/>
              <a:t>Τρίτου επιπέδου</a:t>
            </a:r>
            <a:endParaRPr lang="el-GR" strike="noStrike" noProof="1"/>
          </a:p>
          <a:p>
            <a:pPr lvl="3" fontAlgn="base"/>
            <a:r>
              <a:rPr lang="el-GR" strike="noStrike" noProof="1"/>
              <a:t>Τέταρτου επιπέδου</a:t>
            </a:r>
            <a:endParaRPr lang="el-GR" strike="noStrike" noProof="1"/>
          </a:p>
          <a:p>
            <a:pPr lvl="4" fontAlgn="base"/>
            <a:r>
              <a:rPr lang="el-GR" strike="noStrike" noProof="1"/>
              <a:t>Πέμπτου επιπέδου</a:t>
            </a:r>
            <a:endParaRPr lang="el-GR" strike="noStrike" noProof="1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B9BAB0B-AD4D-4105-8E3B-E35E44D2C806}" type="datetimeFigureOut">
              <a:rPr kumimoji="0" lang="el-GR" altLang="el-GR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l-GR" altLang="el-GR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altLang="el-GR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858803D-41B2-42B4-BB3F-5824AD5D260E}" type="slidenum">
              <a:rPr kumimoji="0" lang="el-GR" altLang="el-GR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l-GR" altLang="el-GR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pPr fontAlgn="base"/>
            <a:r>
              <a:rPr lang="el-GR" strike="noStrike" noProof="1"/>
              <a:t>Στυλ κύριου τίτλου</a:t>
            </a:r>
            <a:endParaRPr lang="el-GR" strike="noStrike" noProof="1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B9BAB0B-AD4D-4105-8E3B-E35E44D2C806}" type="datetimeFigureOut">
              <a:rPr kumimoji="0" lang="el-GR" altLang="el-GR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l-GR" altLang="el-GR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altLang="el-GR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858803D-41B2-42B4-BB3F-5824AD5D260E}" type="slidenum">
              <a:rPr kumimoji="0" lang="el-GR" altLang="el-GR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l-GR" altLang="el-GR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B9BAB0B-AD4D-4105-8E3B-E35E44D2C806}" type="datetimeFigureOut">
              <a:rPr kumimoji="0" lang="el-GR" altLang="el-GR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l-GR" altLang="el-GR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altLang="el-GR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858803D-41B2-42B4-BB3F-5824AD5D260E}" type="slidenum">
              <a:rPr kumimoji="0" lang="el-GR" altLang="el-GR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l-GR" altLang="el-GR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el-GR" strike="noStrike" noProof="1"/>
              <a:t>Στυλ κύριου τίτλου</a:t>
            </a:r>
            <a:endParaRPr lang="el-GR" strike="noStrike" noProof="1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 hasCustomPrompt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el-GR" strike="noStrike" noProof="1"/>
              <a:t>Επεξεργασία στυλ υποδείγματος κειμένου</a:t>
            </a:r>
            <a:endParaRPr lang="el-GR" strike="noStrike" noProof="1"/>
          </a:p>
          <a:p>
            <a:pPr lvl="1" fontAlgn="base"/>
            <a:r>
              <a:rPr lang="el-GR" strike="noStrike" noProof="1"/>
              <a:t>Δεύτερου επιπέδου</a:t>
            </a:r>
            <a:endParaRPr lang="el-GR" strike="noStrike" noProof="1"/>
          </a:p>
          <a:p>
            <a:pPr lvl="2" fontAlgn="base"/>
            <a:r>
              <a:rPr lang="el-GR" strike="noStrike" noProof="1"/>
              <a:t>Τρίτου επιπέδου</a:t>
            </a:r>
            <a:endParaRPr lang="el-GR" strike="noStrike" noProof="1"/>
          </a:p>
          <a:p>
            <a:pPr lvl="3" fontAlgn="base"/>
            <a:r>
              <a:rPr lang="el-GR" strike="noStrike" noProof="1"/>
              <a:t>Τέταρτου επιπέδου</a:t>
            </a:r>
            <a:endParaRPr lang="el-GR" strike="noStrike" noProof="1"/>
          </a:p>
          <a:p>
            <a:pPr lvl="4" fontAlgn="base"/>
            <a:r>
              <a:rPr lang="el-GR" strike="noStrike" noProof="1"/>
              <a:t>Πέμπτου επιπέδου</a:t>
            </a:r>
            <a:endParaRPr lang="el-GR" strike="noStrike" noProof="1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el-GR" strike="noStrike" noProof="1"/>
              <a:t>Επεξεργασία στυλ υποδείγματος κειμένου</a:t>
            </a:r>
            <a:endParaRPr lang="el-GR" strike="noStrike" noProof="1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B9BAB0B-AD4D-4105-8E3B-E35E44D2C806}" type="datetimeFigureOut">
              <a:rPr kumimoji="0" lang="el-GR" altLang="el-GR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l-GR" altLang="el-GR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altLang="el-GR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858803D-41B2-42B4-BB3F-5824AD5D260E}" type="slidenum">
              <a:rPr kumimoji="0" lang="el-GR" altLang="el-GR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l-GR" altLang="el-GR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el-GR" strike="noStrike" noProof="1"/>
              <a:t>Στυλ κύριου τίτλου</a:t>
            </a:r>
            <a:endParaRPr lang="el-GR" strike="noStrike" noProof="1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6858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l-GR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el-GR" strike="noStrike" noProof="1"/>
              <a:t>Επεξεργασία στυλ υποδείγματος κειμένου</a:t>
            </a:r>
            <a:endParaRPr lang="el-GR" strike="noStrike" noProof="1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B9BAB0B-AD4D-4105-8E3B-E35E44D2C806}" type="datetimeFigureOut">
              <a:rPr kumimoji="0" lang="el-GR" altLang="el-GR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l-GR" altLang="el-GR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altLang="el-GR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858803D-41B2-42B4-BB3F-5824AD5D260E}" type="slidenum">
              <a:rPr kumimoji="0" lang="el-GR" altLang="el-GR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l-GR" altLang="el-GR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Θέση τίτλου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l-GR" altLang="el-GR" dirty="0"/>
              <a:t>Στυλ κύριου τίτλου</a:t>
            </a:r>
            <a:endParaRPr lang="el-GR" altLang="el-GR" dirty="0"/>
          </a:p>
        </p:txBody>
      </p:sp>
      <p:sp>
        <p:nvSpPr>
          <p:cNvPr id="1027" name="Θέση κειμένου 2"/>
          <p:cNvSpPr>
            <a:spLocks noGrp="1"/>
          </p:cNvSpPr>
          <p:nvPr>
            <p:ph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el-GR" altLang="el-GR" dirty="0"/>
              <a:t>Επεξεργασία στυλ υποδείγματος κειμένου</a:t>
            </a:r>
            <a:endParaRPr lang="el-GR" altLang="el-GR" dirty="0"/>
          </a:p>
          <a:p>
            <a:pPr lvl="1"/>
            <a:r>
              <a:rPr lang="el-GR" altLang="el-GR" dirty="0"/>
              <a:t>Δεύτερου επιπέδου</a:t>
            </a:r>
            <a:endParaRPr lang="el-GR" altLang="el-GR" dirty="0"/>
          </a:p>
          <a:p>
            <a:pPr lvl="2"/>
            <a:r>
              <a:rPr lang="el-GR" altLang="el-GR" dirty="0"/>
              <a:t>Τρίτου επιπέδου</a:t>
            </a:r>
            <a:endParaRPr lang="el-GR" altLang="el-GR" dirty="0"/>
          </a:p>
          <a:p>
            <a:pPr lvl="3"/>
            <a:r>
              <a:rPr lang="el-GR" altLang="el-GR" dirty="0"/>
              <a:t>Τέταρτου επιπέδου</a:t>
            </a:r>
            <a:endParaRPr lang="el-GR" altLang="el-GR" dirty="0"/>
          </a:p>
          <a:p>
            <a:pPr lvl="4"/>
            <a:r>
              <a:rPr lang="el-GR" altLang="el-GR" dirty="0"/>
              <a:t>Πέμπτου επιπέδου</a:t>
            </a:r>
            <a:endParaRPr lang="el-GR" altLang="el-GR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B9BAB0B-AD4D-4105-8E3B-E35E44D2C806}" type="datetimeFigureOut">
              <a:rPr kumimoji="0" lang="el-GR" altLang="el-GR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l-GR" altLang="el-GR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altLang="el-GR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858803D-41B2-42B4-BB3F-5824AD5D260E}" type="slidenum">
              <a:rPr kumimoji="0" lang="el-GR" altLang="el-GR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l-GR" altLang="el-GR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.jpeg"/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hyperlink" Target="mailto:llp.placements@upatras.gr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1" Type="http://schemas.openxmlformats.org/officeDocument/2006/relationships/hyperlink" Target="mailto:llp.placements@upatras.gr" TargetMode="Externa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.jpeg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.jpeg"/><Relationship Id="rId1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2.jpeg"/><Relationship Id="rId2" Type="http://schemas.openxmlformats.org/officeDocument/2006/relationships/image" Target="../media/image19.png"/><Relationship Id="rId1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3" Type="http://schemas.openxmlformats.org/officeDocument/2006/relationships/hyperlink" Target="https://systatikes.upatras.gr/web/" TargetMode="External"/><Relationship Id="rId2" Type="http://schemas.openxmlformats.org/officeDocument/2006/relationships/hyperlink" Target="https://www.upatras.gr/category/news/ir/erasmus/" TargetMode="External"/><Relationship Id="rId1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.xml"/><Relationship Id="rId6" Type="http://schemas.openxmlformats.org/officeDocument/2006/relationships/image" Target="../media/image2.jpeg"/><Relationship Id="rId5" Type="http://schemas.openxmlformats.org/officeDocument/2006/relationships/hyperlink" Target="mailto:intern.rel@upatras.gr" TargetMode="External"/><Relationship Id="rId4" Type="http://schemas.openxmlformats.org/officeDocument/2006/relationships/hyperlink" Target="mailto:bousiou@upatras.gr" TargetMode="External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hyperlink" Target="mailto:llp.placements@upatras.gr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.jpeg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hyperlink" Target="https://www.upatras.gr/category/news/ir/erasmus/" TargetMode="Externa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.jpeg"/><Relationship Id="rId3" Type="http://schemas.openxmlformats.org/officeDocument/2006/relationships/image" Target="../media/image7.emf"/><Relationship Id="rId2" Type="http://schemas.openxmlformats.org/officeDocument/2006/relationships/hyperlink" Target="https://systatikes.upatras.gr/web/" TargetMode="External"/><Relationship Id="rId1" Type="http://schemas.openxmlformats.org/officeDocument/2006/relationships/hyperlink" Target="https://www.upatras.gr/odigos-evresis-forea-ypodochis-gia-erasmus-praktiki-askisi-kai-epikoinonia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1" name="Rectangle 213"/>
          <p:cNvSpPr>
            <a:spLocks noChangeArrowheads="1"/>
          </p:cNvSpPr>
          <p:nvPr/>
        </p:nvSpPr>
        <p:spPr bwMode="auto">
          <a:xfrm>
            <a:off x="4931728" y="4869180"/>
            <a:ext cx="3670300" cy="1645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el-GR" altLang="el-GR" sz="1100" b="1" u="none" strike="noStrike" kern="1200" cap="none" spc="0" normalizeH="0" baseline="0" noProof="1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Πολυξένη (Τζένη) Χριστιά </a:t>
            </a:r>
            <a:endParaRPr kumimoji="0" lang="el-GR" altLang="el-GR" sz="1100" b="1" u="none" strike="noStrike" kern="1200" cap="none" spc="0" normalizeH="0" baseline="0" noProof="1">
              <a:solidFill>
                <a:schemeClr val="tx1"/>
              </a:solidFill>
              <a:effectLst>
                <a:outerShdw blurRad="38100" dist="38100" dir="2700000">
                  <a:srgbClr val="C0C0C0"/>
                </a:outerShdw>
              </a:effectLst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el-GR" altLang="el-GR" sz="1100" b="0" i="0" u="none" strike="noStrike" kern="1200" cap="none" spc="0" normalizeH="0" baseline="0" noProof="1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Υπεύθυνη δράσης </a:t>
            </a:r>
            <a:r>
              <a:rPr kumimoji="0" lang="en-US" altLang="el-GR" sz="1100" b="0" i="0" u="none" strike="noStrike" kern="1200" cap="none" spc="0" normalizeH="0" baseline="0" noProof="1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Erasmus+ </a:t>
            </a:r>
            <a:r>
              <a:rPr kumimoji="0" lang="el-GR" altLang="el-GR" sz="1100" b="0" i="0" u="none" strike="noStrike" kern="1200" cap="none" spc="0" normalizeH="0" baseline="0" noProof="1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για Πρακτική Άσκηση</a:t>
            </a:r>
            <a:endParaRPr kumimoji="0" lang="el-GR" altLang="el-GR" sz="1100" b="0" i="0" u="none" strike="noStrike" kern="1200" cap="none" spc="0" normalizeH="0" baseline="0" noProof="1">
              <a:solidFill>
                <a:schemeClr val="tx1"/>
              </a:solidFill>
              <a:effectLst>
                <a:outerShdw blurRad="38100" dist="38100" dir="2700000">
                  <a:srgbClr val="C0C0C0"/>
                </a:outerShdw>
              </a:effectLst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el-GR" altLang="el-GR" sz="1100" b="0" i="0" u="none" strike="noStrike" kern="1200" cap="none" spc="0" normalizeH="0" baseline="0" noProof="1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Υπεύθυνη για την Κινητικότητα Φοιτητών σε Ελληνικές Αρχές του Υπουργείου Εξωτερικών</a:t>
            </a:r>
            <a:endParaRPr kumimoji="0" lang="el-GR" altLang="el-GR" sz="1100" b="0" i="0" u="none" strike="noStrike" kern="1200" cap="none" spc="0" normalizeH="0" baseline="0" noProof="1">
              <a:solidFill>
                <a:schemeClr val="tx1"/>
              </a:solidFill>
              <a:effectLst>
                <a:outerShdw blurRad="38100" dist="38100" dir="2700000">
                  <a:srgbClr val="C0C0C0"/>
                </a:outerShdw>
              </a:effectLst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el-GR" altLang="el-GR" sz="1100" b="0" i="0" u="none" strike="noStrike" kern="1200" cap="none" spc="0" normalizeH="0" baseline="0" noProof="1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Υπεύθυνη Οικονομικής Διαχείρισης </a:t>
            </a:r>
            <a:r>
              <a:rPr kumimoji="0" lang="en-US" altLang="el-GR" sz="1100" b="0" i="0" u="none" strike="noStrike" kern="1200" cap="none" spc="0" normalizeH="0" baseline="0" noProof="1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Erasmus+ </a:t>
            </a:r>
            <a:r>
              <a:rPr kumimoji="0" lang="el-GR" altLang="en-US" sz="1100" b="0" i="0" u="none" strike="noStrike" kern="1200" cap="none" spc="0" normalizeH="0" baseline="0" noProof="1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ΚΑ131</a:t>
            </a:r>
            <a:endParaRPr kumimoji="0" lang="el-GR" altLang="el-GR" sz="1100" b="0" i="0" u="none" strike="noStrike" kern="1200" cap="none" spc="0" normalizeH="0" baseline="0" noProof="1">
              <a:solidFill>
                <a:schemeClr val="tx1"/>
              </a:solidFill>
              <a:effectLst>
                <a:outerShdw blurRad="38100" dist="38100" dir="2700000">
                  <a:srgbClr val="C0C0C0"/>
                </a:outerShdw>
              </a:effectLst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l-GR" altLang="el-GR" sz="1100" b="0" i="0" u="none" strike="noStrike" kern="1200" cap="none" spc="0" normalizeH="0" baseline="0" noProof="1">
              <a:solidFill>
                <a:schemeClr val="tx1"/>
              </a:solidFill>
              <a:effectLst>
                <a:outerShdw blurRad="38100" dist="38100" dir="2700000">
                  <a:srgbClr val="C0C0C0"/>
                </a:outerShdw>
              </a:effectLst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l-GR" altLang="el-GR" sz="1100" b="0" i="0" u="none" strike="noStrike" kern="1200" cap="none" spc="0" normalizeH="0" baseline="0" noProof="1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Τηλ: 2610</a:t>
            </a:r>
            <a:r>
              <a:rPr kumimoji="0" lang="en-US" altLang="el-GR" sz="1100" b="0" i="0" u="none" strike="noStrike" kern="1200" cap="none" spc="0" normalizeH="0" baseline="0" noProof="1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</a:t>
            </a:r>
            <a:r>
              <a:rPr kumimoji="0" lang="el-GR" altLang="el-GR" sz="1100" b="0" i="0" u="none" strike="noStrike" kern="1200" cap="none" spc="0" normalizeH="0" baseline="0" noProof="1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969036</a:t>
            </a:r>
            <a:endParaRPr kumimoji="0" lang="el-GR" altLang="el-GR" sz="1100" b="0" i="0" u="none" strike="noStrike" kern="1200" cap="none" spc="0" normalizeH="0" baseline="0" noProof="1">
              <a:solidFill>
                <a:schemeClr val="tx1"/>
              </a:solidFill>
              <a:effectLst>
                <a:outerShdw blurRad="38100" dist="38100" dir="2700000">
                  <a:srgbClr val="C0C0C0"/>
                </a:outerShdw>
              </a:effectLst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l-GR" sz="1100" b="0" i="0" u="none" strike="noStrike" kern="1200" cap="none" spc="0" normalizeH="0" baseline="0" noProof="1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E-mail: </a:t>
            </a:r>
            <a:r>
              <a:rPr kumimoji="0" lang="en-US" altLang="el-GR" sz="1100" b="0" i="0" u="none" strike="noStrike" kern="1200" cap="none" spc="0" normalizeH="0" baseline="0" noProof="1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Calibri Light" panose="020F0302020204030204" pitchFamily="34" charset="0"/>
                <a:ea typeface="+mn-ea"/>
                <a:cs typeface="Calibri Light" panose="020F0302020204030204" pitchFamily="34" charset="0"/>
                <a:hlinkClick r:id="rId1"/>
              </a:rPr>
              <a:t>llp.placements@upatras.gr</a:t>
            </a:r>
            <a:r>
              <a:rPr kumimoji="0" lang="el-GR" altLang="el-GR" sz="1100" b="0" i="0" u="none" strike="noStrike" kern="1200" cap="none" spc="0" normalizeH="0" baseline="0" noProof="1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</a:t>
            </a:r>
            <a:endParaRPr kumimoji="0" lang="el-GR" altLang="el-GR" sz="1100" b="0" i="0" u="none" strike="noStrike" kern="1200" cap="none" spc="0" normalizeH="0" baseline="0" noProof="1">
              <a:solidFill>
                <a:schemeClr val="tx1"/>
              </a:solidFill>
              <a:effectLst>
                <a:outerShdw blurRad="38100" dist="38100" dir="2700000">
                  <a:srgbClr val="C0C0C0"/>
                </a:outerShdw>
              </a:effectLst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el-GR" sz="1300" b="0" i="0" u="none" strike="noStrike" kern="1200" cap="none" spc="0" normalizeH="0" baseline="0" noProof="1">
              <a:solidFill>
                <a:schemeClr val="tx1"/>
              </a:solidFill>
              <a:effectLst>
                <a:outerShdw blurRad="38100" dist="38100" dir="2700000">
                  <a:srgbClr val="C0C0C0"/>
                </a:outerShdw>
              </a:effectLst>
              <a:latin typeface="Calibri Light" panose="020F0302020204030204" pitchFamily="34" charset="0"/>
              <a:ea typeface="Arial" panose="020B06040202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Rectangle 213"/>
          <p:cNvSpPr>
            <a:spLocks noChangeArrowheads="1"/>
          </p:cNvSpPr>
          <p:nvPr/>
        </p:nvSpPr>
        <p:spPr bwMode="auto">
          <a:xfrm>
            <a:off x="303530" y="2950845"/>
            <a:ext cx="7824470" cy="122618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Ctr="1">
            <a:noAutofit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R="0" lvl="0" indent="-342900" algn="ctr" defTabSz="914400" rtl="0" eaLnBrk="1" fontAlgn="base" latinLnBrk="0" hangingPunct="1">
              <a:lnSpc>
                <a:spcPct val="100000"/>
              </a:lnSpc>
              <a:buClrTx/>
              <a:buSzTx/>
              <a:buFont typeface="Wingdings" panose="05000000000000000000" charset="0"/>
              <a:buChar char="ü"/>
              <a:tabLst>
                <a:tab pos="85725" algn="l"/>
              </a:tabLst>
            </a:pPr>
            <a:endParaRPr kumimoji="0" lang="en-US" altLang="el-GR" sz="1600" b="1" i="0" u="none" strike="noStrike" kern="1200" cap="none" spc="0" normalizeH="0" baseline="0" noProof="1">
              <a:solidFill>
                <a:srgbClr val="009999"/>
              </a:solidFill>
              <a:effectLst>
                <a:outerShdw blurRad="38100" dist="38100" dir="2700000">
                  <a:srgbClr val="C0C0C0"/>
                </a:outerShdw>
              </a:effectLst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R="0" lvl="0" indent="-342900" algn="ctr" defTabSz="914400" rtl="0" eaLnBrk="1" fontAlgn="base" latinLnBrk="0" hangingPunct="1">
              <a:lnSpc>
                <a:spcPct val="100000"/>
              </a:lnSpc>
              <a:buClrTx/>
              <a:buSzTx/>
              <a:buFont typeface="Wingdings" panose="05000000000000000000" charset="0"/>
              <a:buChar char="ü"/>
              <a:tabLst>
                <a:tab pos="85725" algn="l"/>
              </a:tabLst>
            </a:pPr>
            <a:r>
              <a:rPr kumimoji="0" lang="en-US" altLang="el-GR" sz="1600" b="1" i="0" u="none" strike="noStrike" kern="1200" cap="none" spc="0" normalizeH="0" baseline="0" noProof="1">
                <a:solidFill>
                  <a:srgbClr val="009999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Κινητικότητα Εξερχόμενων Φοιτητών για Πρακτική Άσκηση</a:t>
            </a:r>
            <a:r>
              <a:rPr kumimoji="0" lang="el-GR" altLang="en-US" sz="1600" b="1" i="0" u="none" strike="noStrike" kern="1200" cap="none" spc="0" normalizeH="0" baseline="0" noProof="1">
                <a:solidFill>
                  <a:srgbClr val="009999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                                         </a:t>
            </a:r>
            <a:r>
              <a:rPr kumimoji="0" lang="en-US" altLang="el-GR" sz="1600" b="1" i="0" u="none" strike="noStrike" kern="1200" cap="none" spc="0" normalizeH="0" baseline="0" noProof="1">
                <a:solidFill>
                  <a:srgbClr val="0D0D0D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Outgoing Student Mobility for</a:t>
            </a:r>
            <a:r>
              <a:rPr kumimoji="0" lang="el-GR" altLang="en-US" sz="1600" b="1" i="0" u="none" strike="noStrike" kern="1200" cap="none" spc="0" normalizeH="0" baseline="0" noProof="1">
                <a:solidFill>
                  <a:srgbClr val="0D0D0D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</a:t>
            </a:r>
            <a:r>
              <a:rPr kumimoji="0" lang="en-US" altLang="el-GR" sz="1600" b="1" i="0" u="none" strike="noStrike" kern="1200" cap="none" spc="0" normalizeH="0" baseline="0" noProof="1">
                <a:solidFill>
                  <a:srgbClr val="0D0D0D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Traineeships</a:t>
            </a:r>
            <a:r>
              <a:rPr kumimoji="0" lang="el-GR" altLang="en-US" sz="1600" b="1" i="0" u="none" strike="noStrike" kern="1200" cap="none" spc="0" normalizeH="0" baseline="0" noProof="1">
                <a:solidFill>
                  <a:srgbClr val="0D0D0D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</a:t>
            </a:r>
            <a:r>
              <a:rPr kumimoji="0" lang="en-US" altLang="el-GR" sz="1600" b="1" i="0" u="none" strike="noStrike" kern="1200" cap="none" spc="0" normalizeH="0" baseline="0" noProof="1">
                <a:solidFill>
                  <a:srgbClr val="0D0D0D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(SMP</a:t>
            </a:r>
            <a:r>
              <a:rPr kumimoji="0" lang="el-GR" altLang="el-GR" sz="1600" b="1" i="0" u="none" strike="noStrike" kern="1200" cap="none" spc="0" normalizeH="0" baseline="0" noProof="1">
                <a:solidFill>
                  <a:srgbClr val="0D0D0D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) ακαδ. έτους </a:t>
            </a:r>
            <a:r>
              <a:rPr kumimoji="0" lang="el-GR" altLang="en-US" sz="1600" b="1" i="0" u="none" strike="noStrike" kern="1200" cap="none" spc="0" normalizeH="0" baseline="0" noProof="1">
                <a:solidFill>
                  <a:srgbClr val="0D0D0D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2025-2026.</a:t>
            </a:r>
            <a:endParaRPr kumimoji="0" lang="el-GR" altLang="en-US" sz="1600" b="1" i="0" u="none" strike="noStrike" kern="1200" cap="none" spc="0" normalizeH="0" baseline="0" noProof="1">
              <a:solidFill>
                <a:srgbClr val="0D0D0D"/>
              </a:solidFill>
              <a:effectLst>
                <a:outerShdw blurRad="38100" dist="38100" dir="2700000">
                  <a:srgbClr val="C0C0C0"/>
                </a:outerShdw>
              </a:effectLst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None/>
              <a:tabLst>
                <a:tab pos="85725" algn="l"/>
              </a:tabLst>
            </a:pPr>
            <a:endParaRPr kumimoji="0" lang="el-GR" altLang="en-US" sz="2200" b="1" i="0" u="none" strike="noStrike" kern="1200" cap="none" spc="0" normalizeH="0" baseline="0" noProof="1">
              <a:solidFill>
                <a:srgbClr val="0D0D0D"/>
              </a:solidFill>
              <a:effectLst>
                <a:outerShdw blurRad="38100" dist="38100" dir="2700000">
                  <a:srgbClr val="C0C0C0"/>
                </a:outerShdw>
              </a:effectLst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ü"/>
              <a:tabLst>
                <a:tab pos="85725" algn="l"/>
              </a:tabLst>
            </a:pPr>
            <a:endParaRPr kumimoji="0" lang="en-US" altLang="el-GR" sz="2200" b="1" i="0" u="none" strike="noStrike" kern="1200" cap="none" spc="0" normalizeH="0" baseline="0" noProof="1">
              <a:solidFill>
                <a:srgbClr val="009999"/>
              </a:solidFill>
              <a:effectLst>
                <a:outerShdw blurRad="38100" dist="38100" dir="2700000">
                  <a:srgbClr val="C0C0C0"/>
                </a:outerShdw>
              </a:effectLst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5725" algn="l"/>
              </a:tabLst>
            </a:pPr>
            <a:endParaRPr kumimoji="0" lang="el-GR" altLang="el-GR" sz="2200" b="1" i="0" u="none" strike="noStrike" kern="1200" cap="none" spc="0" normalizeH="0" baseline="0" noProof="1">
              <a:solidFill>
                <a:srgbClr val="0D0D0D"/>
              </a:solidFill>
              <a:effectLst>
                <a:outerShdw blurRad="38100" dist="38100" dir="2700000">
                  <a:srgbClr val="C0C0C0"/>
                </a:outerShdw>
              </a:effectLst>
              <a:latin typeface="+mn-lt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5725" algn="l"/>
              </a:tabLst>
            </a:pPr>
            <a:endParaRPr kumimoji="0" lang="en-US" altLang="el-GR" sz="2300" b="1" i="0" u="none" strike="noStrike" kern="1200" cap="none" spc="0" normalizeH="0" baseline="0" noProof="1">
              <a:solidFill>
                <a:srgbClr val="0D0D0D"/>
              </a:solidFill>
              <a:effectLst>
                <a:outerShdw blurRad="38100" dist="38100" dir="2700000">
                  <a:srgbClr val="C0C0C0"/>
                </a:outerShdw>
              </a:effectLst>
              <a:latin typeface="+mn-lt"/>
              <a:ea typeface="Arial" panose="020B0604020202020204" pitchFamily="34" charset="0"/>
              <a:cs typeface="+mn-cs"/>
            </a:endParaRPr>
          </a:p>
        </p:txBody>
      </p:sp>
      <p:pic>
        <p:nvPicPr>
          <p:cNvPr id="3075" name="Picture 8" descr="UP_NEO_LOGO_G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213" y="422275"/>
            <a:ext cx="2705100" cy="1022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0" name="Picture 99"/>
          <p:cNvPicPr/>
          <p:nvPr/>
        </p:nvPicPr>
        <p:blipFill>
          <a:blip r:embed="rId3"/>
          <a:stretch>
            <a:fillRect/>
          </a:stretch>
        </p:blipFill>
        <p:spPr>
          <a:xfrm>
            <a:off x="5932805" y="198120"/>
            <a:ext cx="2557780" cy="15392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Picture 1"/>
          <p:cNvPicPr/>
          <p:nvPr/>
        </p:nvPicPr>
        <p:blipFill>
          <a:blip r:embed="rId4"/>
          <a:stretch>
            <a:fillRect/>
          </a:stretch>
        </p:blipFill>
        <p:spPr>
          <a:xfrm>
            <a:off x="467360" y="4432935"/>
            <a:ext cx="3249930" cy="208153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 Box 3"/>
          <p:cNvSpPr txBox="1"/>
          <p:nvPr/>
        </p:nvSpPr>
        <p:spPr>
          <a:xfrm>
            <a:off x="304165" y="1737995"/>
            <a:ext cx="836168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5725" algn="l"/>
              </a:tabLst>
            </a:pPr>
            <a:r>
              <a:rPr lang="en-US" altLang="el-GR" sz="2200" b="1">
                <a:solidFill>
                  <a:srgbClr val="0D0D0D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cs typeface="Arial" panose="020B0604020202020204" pitchFamily="34" charset="0"/>
                <a:sym typeface="+mn-ea"/>
              </a:rPr>
              <a:t>Erasmus+ </a:t>
            </a:r>
            <a:r>
              <a:rPr lang="el-GR" altLang="el-GR" sz="2200" b="1">
                <a:solidFill>
                  <a:srgbClr val="0D0D0D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cs typeface="Arial" panose="020B0604020202020204" pitchFamily="34" charset="0"/>
                <a:sym typeface="+mn-ea"/>
              </a:rPr>
              <a:t> (ΚΑ 131) Κλασική Κινητικότητα </a:t>
            </a:r>
            <a:endParaRPr kumimoji="0" lang="el-GR" altLang="el-GR" sz="2200" b="1" i="0" u="none" strike="noStrike" kern="1200" cap="none" spc="0" normalizeH="0" baseline="0" noProof="1">
              <a:solidFill>
                <a:srgbClr val="0D0D0D"/>
              </a:solidFill>
              <a:effectLst>
                <a:outerShdw blurRad="38100" dist="38100" dir="2700000">
                  <a:srgbClr val="C0C0C0"/>
                </a:outerShdw>
              </a:effectLst>
              <a:latin typeface="+mn-lt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5725" algn="l"/>
              </a:tabLst>
            </a:pPr>
            <a:r>
              <a:rPr lang="el-GR" altLang="el-GR" sz="2200" b="1" u="sng">
                <a:solidFill>
                  <a:srgbClr val="0D0D0D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j-lt"/>
                <a:cs typeface="+mj-lt"/>
                <a:sym typeface="+mn-ea"/>
              </a:rPr>
              <a:t>Δράση:</a:t>
            </a:r>
            <a:r>
              <a:rPr lang="el-GR" altLang="el-GR" sz="2200" b="1">
                <a:solidFill>
                  <a:srgbClr val="0D0D0D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cs typeface="Arial" panose="020B0604020202020204" pitchFamily="34" charset="0"/>
                <a:sym typeface="+mn-ea"/>
              </a:rPr>
              <a:t> </a:t>
            </a:r>
            <a:endParaRPr lang="el-GR" altLang="el-GR" sz="2200" b="1">
              <a:solidFill>
                <a:srgbClr val="0D0D0D"/>
              </a:solidFill>
              <a:effectLst>
                <a:outerShdw blurRad="38100" dist="38100" dir="2700000">
                  <a:srgbClr val="C0C0C0"/>
                </a:outerShdw>
              </a:effectLst>
              <a:latin typeface="+mn-lt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539750" y="238125"/>
            <a:ext cx="5357495" cy="792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l-GR" sz="2000" b="1" i="0" u="sng" strike="noStrike" kern="1200" cap="none" spc="0" normalizeH="0" baseline="0" noProof="1">
                <a:solidFill>
                  <a:srgbClr val="800000"/>
                </a:solidFill>
                <a:latin typeface="Calibri Light" panose="020F0302020204030204" pitchFamily="34" charset="0"/>
                <a:ea typeface="+mn-ea"/>
                <a:cs typeface="Arial" panose="020B0604020202020204" pitchFamily="34" charset="0"/>
              </a:rPr>
              <a:t>Erasmus+ </a:t>
            </a:r>
            <a:r>
              <a:rPr kumimoji="0" lang="el-GR" altLang="el-GR" sz="2000" b="1" i="0" u="sng" strike="noStrike" kern="1200" cap="none" spc="0" normalizeH="0" baseline="0" noProof="1">
                <a:solidFill>
                  <a:srgbClr val="800000"/>
                </a:solidFill>
                <a:latin typeface="Calibri Light" panose="020F0302020204030204" pitchFamily="34" charset="0"/>
                <a:ea typeface="+mn-ea"/>
                <a:cs typeface="Arial" panose="020B0604020202020204" pitchFamily="34" charset="0"/>
              </a:rPr>
              <a:t>για Πρακτική Άσκηση</a:t>
            </a:r>
            <a:endParaRPr kumimoji="0" lang="el-GR" altLang="el-GR" sz="2000" b="1" i="0" u="sng" strike="noStrike" kern="1200" cap="none" spc="0" normalizeH="0" baseline="0" noProof="1">
              <a:solidFill>
                <a:srgbClr val="800000"/>
              </a:solidFill>
              <a:latin typeface="Calibri Light" panose="020F030202020403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l-GR" altLang="el-GR" sz="2000" b="1" i="1" u="none" strike="noStrike" kern="1200" cap="none" spc="0" normalizeH="0" baseline="0" noProof="1">
                <a:solidFill>
                  <a:srgbClr val="8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Calibri Light" panose="020F0302020204030204" pitchFamily="34" charset="0"/>
                <a:ea typeface="+mn-ea"/>
                <a:cs typeface="Arial" panose="020B0604020202020204" pitchFamily="34" charset="0"/>
                <a:sym typeface="Wingdings 2" panose="05020102010507070707" charset="0"/>
              </a:rPr>
              <a:t>  </a:t>
            </a:r>
            <a:r>
              <a:rPr kumimoji="0" lang="el-GR" altLang="el-GR" sz="2000" b="1" i="1" u="none" strike="noStrike" kern="1200" cap="none" spc="0" normalizeH="0" baseline="0" noProof="1">
                <a:solidFill>
                  <a:srgbClr val="8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Calibri Light" panose="020F0302020204030204" pitchFamily="34" charset="0"/>
                <a:ea typeface="+mn-ea"/>
                <a:cs typeface="Arial" panose="020B0604020202020204" pitchFamily="34" charset="0"/>
              </a:rPr>
              <a:t>Μακροχρόνια Κινητικότητα: </a:t>
            </a:r>
            <a:endParaRPr kumimoji="0" lang="el-GR" altLang="el-GR" sz="2000" b="1" i="1" u="none" strike="noStrike" kern="1200" cap="none" spc="0" normalizeH="0" baseline="0" noProof="1">
              <a:solidFill>
                <a:schemeClr val="tx1"/>
              </a:solidFill>
              <a:effectLst>
                <a:outerShdw blurRad="38100" dist="38100" dir="2700000">
                  <a:srgbClr val="C0C0C0"/>
                </a:outerShdw>
              </a:effectLst>
              <a:latin typeface="Calibri Light" panose="020F03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218" name="Rectangle 5"/>
          <p:cNvSpPr txBox="1"/>
          <p:nvPr/>
        </p:nvSpPr>
        <p:spPr>
          <a:xfrm>
            <a:off x="396875" y="1124585"/>
            <a:ext cx="8453120" cy="497205"/>
          </a:xfrm>
          <a:prstGeom prst="rect">
            <a:avLst/>
          </a:prstGeom>
          <a:noFill/>
          <a:ln w="317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/>
          <a:lstStyle/>
          <a:p>
            <a:pPr marL="342900" indent="-342900" algn="l">
              <a:buFontTx/>
            </a:pPr>
            <a:r>
              <a:rPr lang="el-GR" altLang="ja-JP" sz="1600" b="1" dirty="0">
                <a:solidFill>
                  <a:srgbClr val="000000"/>
                </a:solidFill>
                <a:latin typeface="Calibri" panose="020F0502020204030204" pitchFamily="34" charset="0"/>
                <a:ea typeface="Yu Gothic" panose="020B0400000000000000" pitchFamily="34" charset="-128"/>
              </a:rPr>
              <a:t>                 Πρακτική Άσκηση με Επιχορήγηση</a:t>
            </a:r>
            <a:r>
              <a:rPr lang="el-GR" altLang="ja-JP" sz="1600" dirty="0">
                <a:latin typeface="Calibri" panose="020F0502020204030204" pitchFamily="34" charset="0"/>
              </a:rPr>
              <a:t>:</a:t>
            </a:r>
            <a:r>
              <a:rPr lang="el-GR" altLang="el-GR" sz="1600" dirty="0">
                <a:latin typeface="Calibri" panose="020F0502020204030204" pitchFamily="34" charset="0"/>
              </a:rPr>
              <a:t>  Χρονικό διάστημα: από </a:t>
            </a:r>
            <a:r>
              <a:rPr lang="en-US" altLang="el-GR" sz="1600" dirty="0">
                <a:latin typeface="Calibri" panose="020F0502020204030204" pitchFamily="34" charset="0"/>
              </a:rPr>
              <a:t>2 </a:t>
            </a:r>
            <a:r>
              <a:rPr lang="el-GR" altLang="el-GR" sz="1600" dirty="0">
                <a:latin typeface="Calibri" panose="020F0502020204030204" pitchFamily="34" charset="0"/>
              </a:rPr>
              <a:t>έως</a:t>
            </a:r>
            <a:r>
              <a:rPr lang="en-US" altLang="el-GR" sz="1600" dirty="0">
                <a:latin typeface="Calibri" panose="020F0502020204030204" pitchFamily="34" charset="0"/>
              </a:rPr>
              <a:t> </a:t>
            </a:r>
            <a:r>
              <a:rPr lang="el-GR" altLang="el-GR" sz="1600" dirty="0">
                <a:latin typeface="Calibri" panose="020F0502020204030204" pitchFamily="34" charset="0"/>
              </a:rPr>
              <a:t>3 μήνες.</a:t>
            </a:r>
            <a:r>
              <a:rPr lang="en-US" altLang="el-GR" sz="1600" dirty="0">
                <a:latin typeface="Calibri" panose="020F0502020204030204" pitchFamily="34" charset="0"/>
              </a:rPr>
              <a:t> </a:t>
            </a:r>
            <a:r>
              <a:rPr lang="en-US" altLang="el-GR" sz="1600" b="1" dirty="0">
                <a:latin typeface="Calibri" panose="020F0502020204030204" pitchFamily="34" charset="0"/>
              </a:rPr>
              <a:t> </a:t>
            </a:r>
            <a:r>
              <a:rPr lang="en-US" altLang="el-GR" b="1" dirty="0">
                <a:latin typeface="Calibri" panose="020F0502020204030204" pitchFamily="34" charset="0"/>
              </a:rPr>
              <a:t>         </a:t>
            </a:r>
            <a:endParaRPr lang="el-GR" altLang="el-GR" b="1" dirty="0"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  <p:sp>
        <p:nvSpPr>
          <p:cNvPr id="9219" name="Rectangle 5"/>
          <p:cNvSpPr/>
          <p:nvPr/>
        </p:nvSpPr>
        <p:spPr>
          <a:xfrm>
            <a:off x="395605" y="1701165"/>
            <a:ext cx="8454390" cy="2784475"/>
          </a:xfrm>
          <a:prstGeom prst="rect">
            <a:avLst/>
          </a:prstGeom>
          <a:noFill/>
          <a:ln w="317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/>
          <a:lstStyle/>
          <a:p>
            <a:pPr marL="342900" indent="-342900" algn="ctr">
              <a:buFontTx/>
            </a:pPr>
            <a:r>
              <a:rPr lang="el-GR" altLang="el-GR" b="1" dirty="0">
                <a:cs typeface="Calibri" panose="020F0502020204030204" pitchFamily="34" charset="0"/>
              </a:rPr>
              <a:t>Υπάρχει δυνατότητα Παράτασης της Πρακτικής</a:t>
            </a:r>
            <a:r>
              <a:rPr lang="en-US" altLang="el-GR" b="1" dirty="0">
                <a:cs typeface="Calibri" panose="020F0502020204030204" pitchFamily="34" charset="0"/>
              </a:rPr>
              <a:t>?</a:t>
            </a:r>
            <a:endParaRPr lang="en-US" altLang="el-GR" b="1" dirty="0">
              <a:cs typeface="Calibri" panose="020F0502020204030204" pitchFamily="34" charset="0"/>
            </a:endParaRPr>
          </a:p>
          <a:p>
            <a:pPr marL="342900" indent="-342900" algn="ctr">
              <a:buFontTx/>
            </a:pPr>
            <a:r>
              <a:rPr lang="el-GR" altLang="en-US" b="1" dirty="0">
                <a:solidFill>
                  <a:srgbClr val="800000"/>
                </a:solidFill>
                <a:cs typeface="Calibri" panose="020F0502020204030204" pitchFamily="34" charset="0"/>
              </a:rPr>
              <a:t>Ναι, αλλά με προϋποθέσεις και σε συνεννόηση με το Τμήμα Διεθνών Σχέσεων.</a:t>
            </a:r>
            <a:endParaRPr lang="el-GR" altLang="en-US" b="1" dirty="0">
              <a:solidFill>
                <a:srgbClr val="800000"/>
              </a:solidFill>
              <a:cs typeface="Calibri" panose="020F0502020204030204" pitchFamily="34" charset="0"/>
            </a:endParaRPr>
          </a:p>
          <a:p>
            <a:pPr marL="342900" indent="-342900" algn="ctr">
              <a:buFontTx/>
            </a:pPr>
            <a:r>
              <a:rPr lang="el-GR" altLang="el-GR" sz="1400" dirty="0">
                <a:cs typeface="Calibri" panose="020F0502020204030204" pitchFamily="34" charset="0"/>
              </a:rPr>
              <a:t> </a:t>
            </a:r>
            <a:r>
              <a:rPr lang="en-US" altLang="el-GR" sz="1600" b="1" u="sng" dirty="0">
                <a:solidFill>
                  <a:srgbClr val="009999"/>
                </a:solidFill>
                <a:effectLst>
                  <a:outerShdw blurRad="38100" dist="38100" dir="2700000">
                    <a:srgbClr val="C0C0C0"/>
                  </a:outerShdw>
                </a:effectLst>
                <a:cs typeface="Calibri" panose="020F0502020204030204" pitchFamily="34" charset="0"/>
              </a:rPr>
              <a:t>Διευκρινίζεται ότι:</a:t>
            </a:r>
            <a:endParaRPr lang="en-US" altLang="el-GR" sz="1600" b="1" u="sng" dirty="0">
              <a:solidFill>
                <a:srgbClr val="009999"/>
              </a:solidFill>
              <a:effectLst>
                <a:outerShdw blurRad="38100" dist="38100" dir="2700000">
                  <a:srgbClr val="C0C0C0"/>
                </a:outerShdw>
              </a:effectLst>
              <a:cs typeface="Calibri" panose="020F0502020204030204" pitchFamily="34" charset="0"/>
            </a:endParaRPr>
          </a:p>
          <a:p>
            <a:pPr marL="171450" indent="-1714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l-GR" altLang="el-GR" sz="115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+mn-ea"/>
              </a:rPr>
              <a:t>Η </a:t>
            </a:r>
            <a:r>
              <a:rPr lang="el-GR" altLang="el-GR" sz="115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+mn-ea"/>
              </a:rPr>
              <a:t>αίτηση</a:t>
            </a:r>
            <a:r>
              <a:rPr lang="el-GR" altLang="el-GR" sz="115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+mn-ea"/>
              </a:rPr>
              <a:t> του φοιτητή υποβάλλεται για </a:t>
            </a:r>
            <a:r>
              <a:rPr lang="el-GR" altLang="el-GR" sz="115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+mn-ea"/>
              </a:rPr>
              <a:t>2 έως 3 μήνες</a:t>
            </a:r>
            <a:r>
              <a:rPr lang="el-GR" altLang="el-GR" sz="115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+mn-ea"/>
              </a:rPr>
              <a:t>.</a:t>
            </a:r>
            <a:endParaRPr lang="el-GR" altLang="el-GR" sz="115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  <a:sym typeface="+mn-ea"/>
            </a:endParaRPr>
          </a:p>
          <a:p>
            <a:pPr marL="171450" indent="-171450" algn="just" defTabSz="685800" eaLnBrk="0" hangingPunct="0">
              <a:lnSpc>
                <a:spcPct val="100000"/>
              </a:lnSpc>
              <a:spcBef>
                <a:spcPts val="75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l-GR" altLang="el-GR" sz="115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+mn-ea"/>
              </a:rPr>
              <a:t>Η </a:t>
            </a:r>
            <a:r>
              <a:rPr lang="el-GR" altLang="el-GR" sz="115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+mn-ea"/>
              </a:rPr>
              <a:t>παράταση</a:t>
            </a:r>
            <a:r>
              <a:rPr lang="el-GR" altLang="el-GR" sz="115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+mn-ea"/>
              </a:rPr>
              <a:t> δεν εγκρίνεται </a:t>
            </a:r>
            <a:r>
              <a:rPr lang="el-GR" sz="115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+mn-ea"/>
              </a:rPr>
              <a:t>στην αρχική αίτηση του φοιτητή με την Προκήρυξη, αλλά αργότερα.</a:t>
            </a:r>
            <a:endParaRPr lang="el-GR" sz="115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  <a:sym typeface="+mn-ea"/>
            </a:endParaRPr>
          </a:p>
          <a:p>
            <a:pPr marL="171450" indent="-171450" algn="just" defTabSz="685800" eaLnBrk="0" hangingPunct="0">
              <a:lnSpc>
                <a:spcPct val="100000"/>
              </a:lnSpc>
              <a:spcBef>
                <a:spcPts val="75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l-GR" altLang="el-GR" sz="115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+mn-ea"/>
              </a:rPr>
              <a:t>To Αίτημα παράτασης </a:t>
            </a:r>
            <a:r>
              <a:rPr lang="el-GR" altLang="el-GR" sz="115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+mn-ea"/>
              </a:rPr>
              <a:t>γίνεται με </a:t>
            </a:r>
            <a:r>
              <a:rPr lang="en-US" altLang="el-GR" sz="115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+mn-ea"/>
              </a:rPr>
              <a:t>e-mail</a:t>
            </a:r>
            <a:r>
              <a:rPr lang="el-GR" altLang="en-US" sz="115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+mn-ea"/>
              </a:rPr>
              <a:t> </a:t>
            </a:r>
            <a:r>
              <a:rPr lang="el-GR" sz="115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+mn-ea"/>
              </a:rPr>
              <a:t>προς το </a:t>
            </a:r>
            <a:r>
              <a:rPr lang="el-GR" altLang="el-GR" sz="115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+mn-ea"/>
              </a:rPr>
              <a:t>Τμήμα Διεθνών Σχέσεων </a:t>
            </a:r>
            <a:r>
              <a:rPr lang="el-GR" altLang="en-US" sz="115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+mn-ea"/>
              </a:rPr>
              <a:t>1 μήνα </a:t>
            </a:r>
            <a:r>
              <a:rPr lang="el-GR" altLang="el-GR" sz="115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+mn-ea"/>
              </a:rPr>
              <a:t>πριν τη λήξη </a:t>
            </a:r>
            <a:r>
              <a:rPr lang="el-GR" altLang="el-GR" sz="115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+mn-ea"/>
              </a:rPr>
              <a:t>του κανονικού διαστήματος της πρακτικής ασκησης, δηλ. </a:t>
            </a:r>
            <a:r>
              <a:rPr lang="el-GR" altLang="el-GR" sz="115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+mn-ea"/>
              </a:rPr>
              <a:t>των ημερομηνιών που έχουν δηλωθεί στη Σύμβαση του φοιτητή.</a:t>
            </a:r>
            <a:endParaRPr lang="el-GR" altLang="el-GR" sz="1150" b="1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1450" indent="-171450" algn="just" defTabSz="685800" eaLnBrk="0" hangingPunct="0">
              <a:lnSpc>
                <a:spcPct val="80000"/>
              </a:lnSpc>
              <a:spcBef>
                <a:spcPts val="75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l-GR" altLang="el-GR" sz="115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Δεν δίνεται επιχορήγηση για το χρονικό διάστημα</a:t>
            </a:r>
            <a:r>
              <a:rPr lang="en-US" altLang="el-GR" sz="115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l-GR" altLang="en-US" sz="115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της</a:t>
            </a:r>
            <a:r>
              <a:rPr lang="el-GR" altLang="el-GR" sz="115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παράτασης (είναι </a:t>
            </a:r>
            <a:r>
              <a:rPr lang="en-US" altLang="el-GR" sz="115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zero grant)</a:t>
            </a:r>
            <a:r>
              <a:rPr lang="el-GR" altLang="en-US" sz="115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  <a:endParaRPr lang="el-GR" altLang="en-US" sz="115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 defTabSz="685800" eaLnBrk="0" hangingPunct="0">
              <a:lnSpc>
                <a:spcPct val="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</a:pPr>
            <a:endParaRPr lang="en-US" altLang="el-GR" sz="115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1450" indent="-17145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altLang="en-US" sz="115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Ως παράταση θεωρείται οποιαδήποτε επέκταση του χρονικού διαστήματος που έχει καταγραφεί στη Σύμβαση του φοιτητή, </a:t>
            </a:r>
            <a:r>
              <a:rPr lang="el-GR" altLang="en-US" sz="1150" dirty="0">
                <a:latin typeface="Calibri Light" panose="020F0302020204030204" pitchFamily="34" charset="0"/>
                <a:cs typeface="Calibri Light" panose="020F0302020204030204" pitchFamily="34" charset="0"/>
              </a:rPr>
              <a:t>ακόμα και αν στην αίτηση έχει δηλωθεί αρχικό διάστημα πρακτικής 2 μηνών.</a:t>
            </a:r>
            <a:endParaRPr lang="el-GR" altLang="en-US" sz="115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</a:pPr>
            <a:endParaRPr lang="el-GR" altLang="en-US" sz="115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1450" indent="-171450" algn="just">
              <a:lnSpc>
                <a:spcPct val="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altLang="el-GR" sz="1150" dirty="0">
                <a:latin typeface="Calibri Light" panose="020F0302020204030204" pitchFamily="34" charset="0"/>
                <a:cs typeface="Calibri Light" panose="020F0302020204030204" pitchFamily="34" charset="0"/>
              </a:rPr>
              <a:t>Ακαδημαϊκή αναγνώριση: δίνεται για όλο το χρονικό διάστημα παραμονής στο φορέα υποδοχής (κανονική διάρκεια και παράταση).</a:t>
            </a:r>
            <a:endParaRPr lang="el-GR" altLang="el-GR" sz="1150" dirty="0">
              <a:latin typeface="Calibri Light" panose="020F0302020204030204" pitchFamily="34" charset="0"/>
              <a:ea typeface="Times New Roman" panose="02020603050405020304" pitchFamily="18" charset="0"/>
              <a:cs typeface="Calibri Light" panose="020F0302020204030204" pitchFamily="34" charset="0"/>
            </a:endParaRPr>
          </a:p>
        </p:txBody>
      </p:sp>
      <p:sp>
        <p:nvSpPr>
          <p:cNvPr id="9220" name="Rectangle 5"/>
          <p:cNvSpPr/>
          <p:nvPr/>
        </p:nvSpPr>
        <p:spPr>
          <a:xfrm>
            <a:off x="395605" y="4509135"/>
            <a:ext cx="8449945" cy="1941830"/>
          </a:xfrm>
          <a:prstGeom prst="rect">
            <a:avLst/>
          </a:prstGeom>
          <a:noFill/>
          <a:ln w="317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/>
          <a:lstStyle/>
          <a:p>
            <a:pPr marL="342900" indent="-342900" algn="ctr">
              <a:buFontTx/>
            </a:pPr>
            <a:r>
              <a:rPr lang="el-GR" altLang="el-GR" b="1" dirty="0"/>
              <a:t>Πρακτική χωρίς επιχορήγηση (</a:t>
            </a:r>
            <a:r>
              <a:rPr lang="en-US" altLang="el-GR" b="1" dirty="0"/>
              <a:t>zero grant)</a:t>
            </a:r>
            <a:endParaRPr lang="el-GR" altLang="el-GR" b="1" dirty="0"/>
          </a:p>
          <a:p>
            <a:pPr algn="just">
              <a:buFont typeface="Wingdings" panose="05000000000000000000" charset="0"/>
            </a:pPr>
            <a:r>
              <a:rPr lang="el-GR" altLang="el-GR" sz="1150" dirty="0">
                <a:latin typeface="Calibri Light" panose="020F0302020204030204" pitchFamily="34" charset="0"/>
                <a:cs typeface="Calibri Light" panose="020F0302020204030204" pitchFamily="34" charset="0"/>
              </a:rPr>
              <a:t>Οι φοιτητές που α) υπέβαλαν αίτηση στην τρέχουσα προκήρυξη και β) </a:t>
            </a:r>
            <a:r>
              <a:rPr lang="el-GR" altLang="el-GR" sz="1150" b="1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πληρούν τις προϋποθέσεις συμμετοχής, ΑΛΛΑ δεν επαρκεί η επιχορήγηση που έχει λάβει το Ίδρυμα</a:t>
            </a:r>
            <a:r>
              <a:rPr lang="el-GR" altLang="el-GR" sz="115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ώστε να επιχορηγηθούν, </a:t>
            </a:r>
            <a:r>
              <a:rPr lang="el-GR" altLang="el-GR" sz="1150" dirty="0">
                <a:latin typeface="Calibri Light" panose="020F0302020204030204" pitchFamily="34" charset="0"/>
                <a:cs typeface="Calibri Light" panose="020F0302020204030204" pitchFamily="34" charset="0"/>
              </a:rPr>
              <a:t>μπορούν εφόσον επιθυμούν να συμμετέχουν στο πρόγραμμα </a:t>
            </a:r>
            <a:r>
              <a:rPr lang="el-GR" altLang="el-GR" sz="115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ως  </a:t>
            </a:r>
            <a:r>
              <a:rPr lang="en-US" altLang="el-GR" sz="115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zero grant </a:t>
            </a:r>
            <a:r>
              <a:rPr lang="el-GR" altLang="el-GR" sz="115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φοιτητές. Πώς? </a:t>
            </a:r>
            <a:endParaRPr lang="el-GR" altLang="el-GR" sz="115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l-GR" altLang="el-GR" sz="1150" b="1" dirty="0">
                <a:solidFill>
                  <a:srgbClr val="2F559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Μετά τα αποτελέσματα επιλογής: Υποβάλλουν αίτημα </a:t>
            </a:r>
            <a:r>
              <a:rPr lang="en-US" altLang="el-GR" sz="1150" b="1" dirty="0">
                <a:solidFill>
                  <a:srgbClr val="2F559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Zero Grant (ZG) </a:t>
            </a:r>
            <a:r>
              <a:rPr lang="el-GR" altLang="el-GR" sz="1150" b="1" dirty="0">
                <a:solidFill>
                  <a:srgbClr val="2F559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στο Τμήμα Διεθνών Σχέσεων με </a:t>
            </a:r>
            <a:r>
              <a:rPr lang="en-US" altLang="el-GR" sz="1150" b="1" dirty="0">
                <a:solidFill>
                  <a:srgbClr val="2F559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e-mail</a:t>
            </a:r>
            <a:r>
              <a:rPr lang="el-GR" altLang="el-GR" sz="1150" b="1" dirty="0">
                <a:solidFill>
                  <a:srgbClr val="2F559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στο </a:t>
            </a:r>
            <a:r>
              <a:rPr lang="en-US" altLang="el-GR" sz="1150" b="1" dirty="0">
                <a:solidFill>
                  <a:srgbClr val="2F5597"/>
                </a:solidFill>
                <a:latin typeface="Calibri Light" panose="020F0302020204030204" pitchFamily="34" charset="0"/>
                <a:cs typeface="Calibri Light" panose="020F0302020204030204" pitchFamily="34" charset="0"/>
                <a:hlinkClick r:id="rId1"/>
              </a:rPr>
              <a:t>llp.placements@upatras.gr</a:t>
            </a:r>
            <a:r>
              <a:rPr lang="en-US" altLang="el-GR" sz="1150" b="1" dirty="0">
                <a:solidFill>
                  <a:srgbClr val="2F559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endParaRPr lang="el-GR" altLang="el-GR" sz="1150" b="1" dirty="0">
              <a:solidFill>
                <a:srgbClr val="2F5597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Tx/>
            </a:pPr>
            <a:endParaRPr lang="el-GR" altLang="el-GR" sz="115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1450" indent="-171450"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altLang="el-GR" sz="1150" dirty="0">
                <a:latin typeface="Calibri Light" panose="020F0302020204030204" pitchFamily="34" charset="0"/>
                <a:cs typeface="Calibri Light" panose="020F0302020204030204" pitchFamily="34" charset="0"/>
              </a:rPr>
              <a:t>Έχουν </a:t>
            </a:r>
            <a:r>
              <a:rPr lang="el-GR" altLang="el-GR" sz="1150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ίδια δικαιώματα και υποχρεώσεις</a:t>
            </a:r>
            <a:r>
              <a:rPr lang="el-GR" altLang="el-GR" sz="1150" dirty="0">
                <a:latin typeface="Calibri Light" panose="020F0302020204030204" pitchFamily="34" charset="0"/>
                <a:cs typeface="Calibri Light" panose="020F0302020204030204" pitchFamily="34" charset="0"/>
              </a:rPr>
              <a:t> με τους φοιτητές </a:t>
            </a:r>
            <a:r>
              <a:rPr lang="en-US" altLang="el-GR" sz="1150" dirty="0">
                <a:latin typeface="Calibri Light" panose="020F0302020204030204" pitchFamily="34" charset="0"/>
                <a:cs typeface="Calibri Light" panose="020F0302020204030204" pitchFamily="34" charset="0"/>
              </a:rPr>
              <a:t>Erasmus </a:t>
            </a:r>
            <a:r>
              <a:rPr lang="el-GR" altLang="el-GR" sz="1150" dirty="0">
                <a:latin typeface="Calibri Light" panose="020F0302020204030204" pitchFamily="34" charset="0"/>
                <a:cs typeface="Calibri Light" panose="020F0302020204030204" pitchFamily="34" charset="0"/>
              </a:rPr>
              <a:t>που λαμβάνουν επιχορήγηση.</a:t>
            </a:r>
            <a:endParaRPr lang="en-US" altLang="el-GR" sz="115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Tx/>
            </a:pPr>
            <a:endParaRPr lang="el-GR" altLang="el-GR" sz="1150" u="sng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1450" indent="-171450"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altLang="el-GR" sz="1150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Ακαδημαϊκή αναγνώριση:</a:t>
            </a:r>
            <a:r>
              <a:rPr lang="el-GR" altLang="el-GR" sz="1150" dirty="0">
                <a:latin typeface="Calibri Light" panose="020F0302020204030204" pitchFamily="34" charset="0"/>
                <a:cs typeface="Calibri Light" panose="020F0302020204030204" pitchFamily="34" charset="0"/>
              </a:rPr>
              <a:t> δίνεται για όλο το χρονικό διάστημα παραμονής στο φορέα υποδοχής.</a:t>
            </a:r>
            <a:r>
              <a:rPr lang="el-GR" altLang="el-GR" sz="115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endParaRPr lang="el-GR" altLang="el-GR" sz="1150" b="1" dirty="0">
              <a:latin typeface="Calibri Light" panose="020F0302020204030204" pitchFamily="34" charset="0"/>
              <a:ea typeface="Arial" panose="020B060402020202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00" name="Content Placeholder 9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1515" y="44450"/>
            <a:ext cx="1731645" cy="10826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395605" y="212725"/>
            <a:ext cx="4034155" cy="1204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l-GR" sz="2000" b="1" i="0" u="sng" strike="noStrike" kern="1200" cap="none" spc="0" normalizeH="0" baseline="0" noProof="1">
                <a:solidFill>
                  <a:srgbClr val="800000"/>
                </a:solidFill>
                <a:latin typeface="Calibri Light" panose="020F0302020204030204" pitchFamily="34" charset="0"/>
                <a:ea typeface="+mn-ea"/>
                <a:cs typeface="Arial" panose="020B0604020202020204" pitchFamily="34" charset="0"/>
              </a:rPr>
              <a:t>Erasmus+ </a:t>
            </a:r>
            <a:r>
              <a:rPr kumimoji="0" lang="el-GR" altLang="el-GR" sz="2000" b="1" i="0" u="sng" strike="noStrike" kern="1200" cap="none" spc="0" normalizeH="0" baseline="0" noProof="1">
                <a:solidFill>
                  <a:srgbClr val="800000"/>
                </a:solidFill>
                <a:latin typeface="Calibri Light" panose="020F0302020204030204" pitchFamily="34" charset="0"/>
                <a:ea typeface="+mn-ea"/>
                <a:cs typeface="Arial" panose="020B0604020202020204" pitchFamily="34" charset="0"/>
              </a:rPr>
              <a:t>για Πρακτική Άσκηση</a:t>
            </a:r>
            <a:endParaRPr kumimoji="0" lang="el-GR" altLang="el-GR" sz="2000" b="1" i="0" u="sng" strike="noStrike" kern="1200" cap="none" spc="0" normalizeH="0" baseline="0" noProof="1">
              <a:solidFill>
                <a:srgbClr val="800000"/>
              </a:solidFill>
              <a:latin typeface="Calibri Light" panose="020F0302020204030204" pitchFamily="34" charset="0"/>
              <a:ea typeface="+mn-ea"/>
              <a:cs typeface="Arial" panose="020B0604020202020204" pitchFamily="34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ü"/>
            </a:pPr>
            <a:r>
              <a:rPr kumimoji="0" lang="el-GR" altLang="el-GR" sz="2000" b="1" i="1" u="none" strike="noStrike" kern="1200" cap="none" spc="0" normalizeH="0" baseline="0" noProof="1">
                <a:solidFill>
                  <a:srgbClr val="8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Calibri Light" panose="020F030202020403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l-GR" altLang="el-GR" sz="2000" b="1" i="1" u="sng" strike="noStrike" kern="1200" cap="none" spc="0" normalizeH="0" baseline="0" noProof="1">
                <a:solidFill>
                  <a:srgbClr val="8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Calibri Light" panose="020F0302020204030204" pitchFamily="34" charset="0"/>
                <a:ea typeface="+mn-ea"/>
                <a:cs typeface="Arial" panose="020B0604020202020204" pitchFamily="34" charset="0"/>
              </a:rPr>
              <a:t>Μακροχρόνια Κινητικότητα:</a:t>
            </a:r>
            <a:r>
              <a:rPr kumimoji="0" lang="el-GR" altLang="el-GR" sz="2000" b="1" i="1" u="none" strike="noStrike" kern="1200" cap="none" spc="0" normalizeH="0" baseline="0" noProof="1">
                <a:solidFill>
                  <a:srgbClr val="8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Calibri Light" panose="020F030202020403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l-GR" altLang="el-GR" sz="2000" b="1" i="1" u="none" strike="noStrike" kern="1200" cap="none" spc="0" normalizeH="0" baseline="0" noProof="1">
              <a:solidFill>
                <a:srgbClr val="800000"/>
              </a:solidFill>
              <a:effectLst>
                <a:outerShdw blurRad="38100" dist="38100" dir="2700000">
                  <a:srgbClr val="C0C0C0"/>
                </a:outerShdw>
              </a:effectLst>
              <a:latin typeface="Calibri Light" panose="020F030202020403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None/>
            </a:pPr>
            <a:endParaRPr kumimoji="0" lang="el-GR" altLang="el-GR" sz="1400" b="1" i="1" u="none" strike="noStrike" kern="1200" cap="none" spc="0" normalizeH="0" baseline="0" noProof="1">
              <a:solidFill>
                <a:srgbClr val="800000"/>
              </a:solidFill>
              <a:effectLst>
                <a:outerShdw blurRad="38100" dist="38100" dir="2700000">
                  <a:srgbClr val="C0C0C0"/>
                </a:outerShdw>
              </a:effectLst>
              <a:latin typeface="Calibri Light" panose="020F030202020403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None/>
            </a:pPr>
            <a:r>
              <a:rPr kumimoji="0" lang="el-GR" altLang="el-GR" sz="1400" b="1" i="1" u="none" strike="noStrike" kern="1200" cap="none" spc="0" normalizeH="0" baseline="0" noProof="1">
                <a:solidFill>
                  <a:srgbClr val="8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Calibri Light" panose="020F0302020204030204" pitchFamily="34" charset="0"/>
                <a:ea typeface="+mn-ea"/>
                <a:cs typeface="Arial" panose="020B0604020202020204" pitchFamily="34" charset="0"/>
              </a:rPr>
              <a:t>Ενδεικτικά αποδεκτά χρονικά διαστήματα πρακτικής άσκησης</a:t>
            </a:r>
            <a:endParaRPr kumimoji="0" lang="el-GR" altLang="el-GR" sz="1400" b="1" i="1" u="none" strike="noStrike" kern="1200" cap="none" spc="0" normalizeH="0" baseline="0" noProof="1">
              <a:solidFill>
                <a:srgbClr val="800000"/>
              </a:solidFill>
              <a:effectLst>
                <a:outerShdw blurRad="38100" dist="38100" dir="2700000">
                  <a:srgbClr val="C0C0C0"/>
                </a:outerShdw>
              </a:effectLst>
              <a:latin typeface="Calibri Light" panose="020F03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42" name="Θέση περιεχομένου 2"/>
          <p:cNvSpPr txBox="1"/>
          <p:nvPr/>
        </p:nvSpPr>
        <p:spPr>
          <a:xfrm>
            <a:off x="395288" y="1446975"/>
            <a:ext cx="8280400" cy="36036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marL="342900" indent="-342900">
              <a:spcBef>
                <a:spcPct val="20000"/>
              </a:spcBef>
              <a:buClr>
                <a:srgbClr val="800000"/>
              </a:buClr>
              <a:buSzPct val="74000"/>
              <a:buFont typeface="Wingdings" panose="05000000000000000000" pitchFamily="2" charset="2"/>
              <a:buChar char="¢"/>
            </a:pPr>
            <a:r>
              <a:rPr lang="en-US" altLang="x-none" sz="1600" b="1" dirty="0">
                <a:solidFill>
                  <a:srgbClr val="8B8B8B"/>
                </a:solidFill>
                <a:latin typeface="Calibri" panose="020F0502020204030204" pitchFamily="34" charset="0"/>
              </a:rPr>
              <a:t>Minimum 2 </a:t>
            </a:r>
            <a:r>
              <a:rPr lang="el-GR" sz="1600" b="1" dirty="0">
                <a:solidFill>
                  <a:srgbClr val="8B8B8B"/>
                </a:solidFill>
                <a:latin typeface="Calibri" panose="020F0502020204030204" pitchFamily="34" charset="0"/>
              </a:rPr>
              <a:t>μήνες:</a:t>
            </a:r>
            <a:endParaRPr lang="el-GR" sz="1600" b="1" dirty="0">
              <a:solidFill>
                <a:srgbClr val="8B8B8B"/>
              </a:solidFill>
              <a:latin typeface="Calibri" panose="020F0502020204030204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336666"/>
              </a:buClr>
              <a:buSzPct val="70000"/>
              <a:buFont typeface="Wingdings" panose="05000000000000000000" pitchFamily="2" charset="2"/>
            </a:pPr>
            <a:endParaRPr lang="el-GR" sz="500" b="1" dirty="0">
              <a:solidFill>
                <a:srgbClr val="4C8A8A"/>
              </a:solidFill>
              <a:latin typeface="Calibri" panose="020F0502020204030204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336666"/>
              </a:buClr>
              <a:buSzPct val="74000"/>
              <a:buFont typeface="Wingdings" panose="05000000000000000000" pitchFamily="2" charset="2"/>
            </a:pPr>
            <a:endParaRPr lang="el-GR" sz="1600" b="1" dirty="0">
              <a:solidFill>
                <a:srgbClr val="4C8A8A"/>
              </a:solidFill>
              <a:latin typeface="Calibri" panose="020F0502020204030204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336666"/>
              </a:buClr>
              <a:buSzPct val="74000"/>
              <a:buFont typeface="Wingdings" panose="05000000000000000000" pitchFamily="2" charset="2"/>
            </a:pPr>
            <a:endParaRPr lang="el-GR" sz="1600" b="1" dirty="0">
              <a:solidFill>
                <a:srgbClr val="4C8A8A"/>
              </a:solidFill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  <p:sp>
        <p:nvSpPr>
          <p:cNvPr id="10243" name="Θέση περιεχομένου 2"/>
          <p:cNvSpPr txBox="1"/>
          <p:nvPr/>
        </p:nvSpPr>
        <p:spPr>
          <a:xfrm>
            <a:off x="395288" y="3105150"/>
            <a:ext cx="8280400" cy="358775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marL="342900" indent="-342900">
              <a:spcBef>
                <a:spcPct val="20000"/>
              </a:spcBef>
              <a:buClr>
                <a:srgbClr val="800000"/>
              </a:buClr>
              <a:buSzPct val="74000"/>
              <a:buFont typeface="Wingdings" panose="05000000000000000000" pitchFamily="2" charset="2"/>
              <a:buChar char="¢"/>
            </a:pPr>
            <a:r>
              <a:rPr lang="en-US" altLang="x-none" sz="1600" b="1" dirty="0">
                <a:solidFill>
                  <a:srgbClr val="8B8B8B"/>
                </a:solidFill>
                <a:latin typeface="Calibri" panose="020F0502020204030204" pitchFamily="34" charset="0"/>
              </a:rPr>
              <a:t>Maximum 3 </a:t>
            </a:r>
            <a:r>
              <a:rPr lang="el-GR" sz="1600" b="1" dirty="0">
                <a:solidFill>
                  <a:srgbClr val="8B8B8B"/>
                </a:solidFill>
                <a:latin typeface="Calibri" panose="020F0502020204030204" pitchFamily="34" charset="0"/>
              </a:rPr>
              <a:t>μήνες:</a:t>
            </a:r>
            <a:endParaRPr lang="el-GR" sz="1600" b="1" dirty="0">
              <a:solidFill>
                <a:srgbClr val="8B8B8B"/>
              </a:solidFill>
              <a:latin typeface="Calibri" panose="020F0502020204030204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336666"/>
              </a:buClr>
              <a:buSzPct val="70000"/>
              <a:buFont typeface="Wingdings" panose="05000000000000000000" pitchFamily="2" charset="2"/>
            </a:pPr>
            <a:endParaRPr lang="el-GR" sz="1100" b="1" dirty="0">
              <a:solidFill>
                <a:srgbClr val="4C8A8A"/>
              </a:solidFill>
              <a:latin typeface="Calibri" panose="020F0502020204030204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336666"/>
              </a:buClr>
              <a:buSzPct val="74000"/>
              <a:buFont typeface="Wingdings" panose="05000000000000000000" pitchFamily="2" charset="2"/>
            </a:pPr>
            <a:endParaRPr lang="el-GR" sz="1600" b="1" dirty="0">
              <a:solidFill>
                <a:srgbClr val="4C8A8A"/>
              </a:solidFill>
              <a:latin typeface="Calibri" panose="020F0502020204030204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336666"/>
              </a:buClr>
              <a:buSzPct val="74000"/>
              <a:buFont typeface="Wingdings" panose="05000000000000000000" pitchFamily="2" charset="2"/>
            </a:pPr>
            <a:endParaRPr lang="el-GR" sz="1600" b="1" dirty="0">
              <a:solidFill>
                <a:srgbClr val="4C8A8A"/>
              </a:solidFill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  <p:sp>
        <p:nvSpPr>
          <p:cNvPr id="10244" name="Ορθογώνιο 10"/>
          <p:cNvSpPr/>
          <p:nvPr/>
        </p:nvSpPr>
        <p:spPr>
          <a:xfrm>
            <a:off x="398240" y="4901270"/>
            <a:ext cx="8362315" cy="451485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</a:ln>
        </p:spPr>
        <p:txBody>
          <a:bodyPr wrap="square" anchor="t" anchorCtr="0">
            <a:noAutofit/>
          </a:bodyPr>
          <a:lstStyle/>
          <a:p>
            <a:pPr algn="just"/>
            <a:r>
              <a:rPr lang="el-GR" altLang="el-GR" sz="1200" dirty="0">
                <a:latin typeface="Calibri" panose="020F0502020204030204" pitchFamily="34" charset="0"/>
              </a:rPr>
              <a:t>Η πρακτική άσκηση μπορεί να είναι και </a:t>
            </a:r>
            <a:r>
              <a:rPr lang="el-GR" altLang="el-GR" sz="1200" b="1" dirty="0">
                <a:latin typeface="Calibri" panose="020F0502020204030204" pitchFamily="34" charset="0"/>
              </a:rPr>
              <a:t>ενδιάμεσης διάρκειας, δηλαδή 2.5 μήνες ή 2 μήνες &amp; 10 ημέρες, κ.λπ</a:t>
            </a:r>
            <a:r>
              <a:rPr lang="el-GR" altLang="el-GR" sz="1400" b="1" dirty="0" smtClean="0">
                <a:latin typeface="Calibri" panose="020F0502020204030204" pitchFamily="34" charset="0"/>
              </a:rPr>
              <a:t>. </a:t>
            </a:r>
            <a:endParaRPr lang="el-GR" altLang="el-GR" sz="1400" b="1" dirty="0" smtClean="0">
              <a:latin typeface="Calibri" panose="020F0502020204030204" pitchFamily="34" charset="0"/>
            </a:endParaRPr>
          </a:p>
        </p:txBody>
      </p:sp>
      <p:sp>
        <p:nvSpPr>
          <p:cNvPr id="12" name="Ορθογώνιο 11"/>
          <p:cNvSpPr/>
          <p:nvPr/>
        </p:nvSpPr>
        <p:spPr>
          <a:xfrm>
            <a:off x="396240" y="5554980"/>
            <a:ext cx="8280400" cy="613410"/>
          </a:xfrm>
          <a:prstGeom prst="rect">
            <a:avLst/>
          </a:prstGeom>
          <a:ln w="3175">
            <a:solidFill>
              <a:schemeClr val="bg2">
                <a:lumMod val="50000"/>
              </a:schemeClr>
            </a:solidFill>
          </a:ln>
        </p:spPr>
        <p:txBody>
          <a:bodyPr wrap="square">
            <a:noAutofit/>
          </a:bodyPr>
          <a:lstStyle/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l-GR" altLang="el-GR" sz="1400" b="1" i="0" u="none" strike="noStrike" kern="1200" cap="none" spc="0" normalizeH="0" baseline="0" noProof="1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Διευκρίνιση: </a:t>
            </a:r>
            <a:r>
              <a:rPr kumimoji="0" lang="el-GR" altLang="el-GR" sz="1400" b="0" i="0" u="none" strike="noStrike" kern="1200" cap="none" spc="0" normalizeH="0" baseline="0" noProof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Ως</a:t>
            </a:r>
            <a:r>
              <a:rPr kumimoji="0" lang="el-GR" altLang="el-GR" sz="1400" b="1" i="0" u="none" strike="noStrike" kern="1200" cap="none" spc="0" normalizeH="0" baseline="0" noProof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l-GR" altLang="el-GR" sz="1400" b="1" i="1" u="none" strike="noStrike" kern="1200" cap="none" spc="0" normalizeH="0" baseline="0" noProof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ημερομηνία </a:t>
            </a:r>
            <a:r>
              <a:rPr kumimoji="0" lang="el-GR" altLang="el-GR" sz="1400" b="1" i="1" u="none" strike="noStrike" kern="1200" cap="none" spc="0" normalizeH="0" baseline="0" noProof="1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έναρξης της πρακτικής</a:t>
            </a:r>
            <a:r>
              <a:rPr kumimoji="0" lang="el-GR" altLang="el-GR" sz="1400" b="0" i="1" u="none" strike="noStrike" kern="1200" cap="none" spc="0" normalizeH="0" baseline="0" noProof="1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l-GR" altLang="el-GR" sz="1400" b="0" i="1" u="none" strike="noStrike" kern="1200" cap="none" spc="0" normalizeH="0" baseline="0" noProof="1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και </a:t>
            </a:r>
            <a:r>
              <a:rPr kumimoji="0" lang="el-GR" altLang="el-GR" sz="1400" b="1" i="1" u="none" strike="noStrike" kern="1200" cap="none" spc="0" normalizeH="0" baseline="0" noProof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λήξης </a:t>
            </a:r>
            <a:r>
              <a:rPr kumimoji="0" lang="el-GR" altLang="el-GR" sz="1400" b="1" i="0" u="none" strike="noStrike" kern="1200" cap="none" spc="0" normalizeH="0" baseline="0" noProof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της πρακτικής </a:t>
            </a:r>
            <a:r>
              <a:rPr kumimoji="0" lang="el-GR" altLang="el-GR" sz="1400" b="0" i="0" u="none" strike="noStrike" kern="1200" cap="none" spc="0" normalizeH="0" baseline="0" noProof="1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ορίζεται αντίστοιχα </a:t>
            </a:r>
            <a:r>
              <a:rPr kumimoji="0" lang="el-GR" altLang="el-GR" sz="1400" b="1" i="1" u="none" strike="noStrike" kern="1200" cap="none" spc="0" normalizeH="0" baseline="0" noProof="1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η πρώτη ημέρα εργασίας </a:t>
            </a:r>
            <a:r>
              <a:rPr kumimoji="0" lang="el-GR" altLang="el-GR" sz="1400" b="0" i="1" u="none" strike="noStrike" kern="1200" cap="none" spc="0" normalizeH="0" baseline="0" noProof="1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και </a:t>
            </a:r>
            <a:r>
              <a:rPr kumimoji="0" lang="el-GR" altLang="el-GR" sz="1400" b="1" i="1" u="none" strike="noStrike" kern="1200" cap="none" spc="0" normalizeH="0" baseline="0" noProof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η τελευταία </a:t>
            </a:r>
            <a:r>
              <a:rPr kumimoji="0" lang="el-GR" altLang="el-GR" sz="1400" b="1" i="0" u="none" strike="noStrike" kern="1200" cap="none" spc="0" normalizeH="0" baseline="0" noProof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ημέρα </a:t>
            </a:r>
            <a:r>
              <a:rPr kumimoji="0" lang="el-GR" altLang="el-GR" sz="1400" b="1" i="0" u="none" strike="noStrike" kern="1200" cap="none" spc="0" normalizeH="0" baseline="0" noProof="1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εργασίας </a:t>
            </a:r>
            <a:r>
              <a:rPr kumimoji="0" lang="el-GR" altLang="el-GR" sz="1400" b="0" i="0" u="none" strike="noStrike" kern="1200" cap="none" spc="0" normalizeH="0" baseline="0" noProof="1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του </a:t>
            </a:r>
            <a:r>
              <a:rPr kumimoji="0" lang="el-GR" altLang="el-GR" sz="1400" b="0" i="0" u="none" strike="noStrike" kern="1200" cap="none" spc="0" normalizeH="0" baseline="0" noProof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συμμετέχοντα στο Ίδρυμα/Επιχείρηση. </a:t>
            </a:r>
            <a:endParaRPr kumimoji="0" lang="el-GR" altLang="el-GR" sz="1400" b="0" i="0" u="none" strike="noStrike" kern="1200" cap="none" spc="0" normalizeH="0" baseline="0" noProof="1">
              <a:solidFill>
                <a:schemeClr val="tx1"/>
              </a:solidFill>
              <a:latin typeface="Calibri" panose="020F0502020204030204" pitchFamily="34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102" name="Picture 101"/>
          <p:cNvPicPr/>
          <p:nvPr/>
        </p:nvPicPr>
        <p:blipFill>
          <a:blip r:embed="rId1"/>
          <a:stretch>
            <a:fillRect/>
          </a:stretch>
        </p:blipFill>
        <p:spPr>
          <a:xfrm>
            <a:off x="5118735" y="165735"/>
            <a:ext cx="3475355" cy="15259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640" y="1731010"/>
            <a:ext cx="7804785" cy="15055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020" y="3423285"/>
            <a:ext cx="7813040" cy="147828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title" hasCustomPrompt="1"/>
          </p:nvPr>
        </p:nvSpPr>
        <p:spPr>
          <a:xfrm>
            <a:off x="628650" y="365125"/>
            <a:ext cx="4889500" cy="9683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indent="0" algn="l" defTabSz="6858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None/>
            </a:pPr>
            <a:r>
              <a:rPr kumimoji="0" lang="en-US" altLang="el-GR" sz="2000" b="1" i="0" u="sng" strike="noStrike" kern="1200" cap="none" spc="0" normalizeH="0" baseline="0" noProof="1">
                <a:solidFill>
                  <a:srgbClr val="800000"/>
                </a:solidFill>
                <a:latin typeface="+mj-lt"/>
                <a:ea typeface="+mj-ea"/>
                <a:cs typeface="Arial" panose="020B0604020202020204" pitchFamily="34" charset="0"/>
              </a:rPr>
              <a:t>Erasmus+ </a:t>
            </a:r>
            <a:r>
              <a:rPr kumimoji="0" lang="el-GR" altLang="el-GR" sz="2000" b="1" i="0" u="sng" strike="noStrike" kern="1200" cap="none" spc="0" normalizeH="0" baseline="0" noProof="1">
                <a:solidFill>
                  <a:srgbClr val="800000"/>
                </a:solidFill>
                <a:latin typeface="+mj-lt"/>
                <a:ea typeface="+mj-ea"/>
                <a:cs typeface="Arial" panose="020B0604020202020204" pitchFamily="34" charset="0"/>
              </a:rPr>
              <a:t>για Πρακτική Άσκηση</a:t>
            </a:r>
            <a:br>
              <a:rPr lang="el-GR" altLang="el-GR" sz="2000" b="1" u="sng" dirty="0">
                <a:solidFill>
                  <a:srgbClr val="800000"/>
                </a:solidFill>
                <a:cs typeface="Arial" panose="020B0604020202020204" pitchFamily="34" charset="0"/>
              </a:rPr>
            </a:br>
            <a:r>
              <a:rPr lang="el-GR" altLang="el-GR" sz="2000" b="1" dirty="0">
                <a:solidFill>
                  <a:srgbClr val="800000"/>
                </a:solidFill>
                <a:cs typeface="Arial" panose="020B0604020202020204" pitchFamily="34" charset="0"/>
              </a:rPr>
              <a:t>Μακροχρόνια</a:t>
            </a:r>
            <a:r>
              <a:rPr lang="en-US" altLang="el-GR" sz="2000" b="1" dirty="0">
                <a:solidFill>
                  <a:srgbClr val="800000"/>
                </a:solidFill>
                <a:cs typeface="Arial" panose="020B0604020202020204" pitchFamily="34" charset="0"/>
              </a:rPr>
              <a:t> + </a:t>
            </a:r>
            <a:r>
              <a:rPr lang="el-GR" altLang="el-GR" sz="2000" b="1" dirty="0">
                <a:solidFill>
                  <a:srgbClr val="800000"/>
                </a:solidFill>
                <a:cs typeface="Arial" panose="020B0604020202020204" pitchFamily="34" charset="0"/>
              </a:rPr>
              <a:t>Βραχυχρόνια Κινητικότητα</a:t>
            </a:r>
            <a:br>
              <a:rPr lang="el-GR" altLang="el-GR" sz="2000" b="1" dirty="0">
                <a:solidFill>
                  <a:srgbClr val="800000"/>
                </a:solidFill>
                <a:cs typeface="Arial" panose="020B0604020202020204" pitchFamily="34" charset="0"/>
              </a:rPr>
            </a:br>
            <a:r>
              <a:rPr kumimoji="0" lang="el-GR" altLang="el-GR" sz="2000" b="1" i="1" u="none" strike="noStrike" kern="1200" cap="none" spc="0" normalizeH="0" baseline="0" noProof="1">
                <a:solidFill>
                  <a:srgbClr val="8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j-lt"/>
                <a:ea typeface="+mj-ea"/>
                <a:cs typeface="Arial" panose="020B0604020202020204" pitchFamily="34" charset="0"/>
              </a:rPr>
              <a:t>Επιχορήγηση:</a:t>
            </a:r>
            <a:endParaRPr kumimoji="0" lang="el-GR" altLang="el-GR" sz="2000" b="1" i="1" u="none" strike="noStrike" kern="1200" cap="none" spc="0" normalizeH="0" baseline="0" noProof="1">
              <a:solidFill>
                <a:srgbClr val="800000"/>
              </a:solidFill>
              <a:effectLst>
                <a:outerShdw blurRad="38100" dist="38100" dir="2700000">
                  <a:srgbClr val="C0C0C0"/>
                </a:outerShdw>
              </a:effectLst>
              <a:latin typeface="+mj-lt"/>
              <a:ea typeface="Arial" panose="020B0604020202020204" pitchFamily="34" charset="0"/>
              <a:cs typeface="+mj-cs"/>
            </a:endParaRPr>
          </a:p>
        </p:txBody>
      </p:sp>
      <p:sp>
        <p:nvSpPr>
          <p:cNvPr id="12290" name="Rectangle 2"/>
          <p:cNvSpPr txBox="1"/>
          <p:nvPr/>
        </p:nvSpPr>
        <p:spPr>
          <a:xfrm>
            <a:off x="466725" y="1484630"/>
            <a:ext cx="3980815" cy="1370965"/>
          </a:xfrm>
          <a:prstGeom prst="rect">
            <a:avLst/>
          </a:prstGeom>
          <a:noFill/>
          <a:ln w="3175" cap="flat" cmpd="sng">
            <a:solidFill>
              <a:srgbClr val="5F5F5F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/>
          <a:p>
            <a:pPr marL="85725" indent="-85725" defTabSz="914400">
              <a:buFontTx/>
              <a:tabLst>
                <a:tab pos="723900" algn="l"/>
                <a:tab pos="990600" algn="l"/>
              </a:tabLst>
            </a:pPr>
            <a:br>
              <a:rPr lang="el-GR" altLang="el-GR" sz="1700" b="1" dirty="0">
                <a:latin typeface="Arial" panose="020B0604020202020204" pitchFamily="34" charset="0"/>
              </a:rPr>
            </a:br>
            <a:r>
              <a:rPr lang="el-GR" altLang="el-GR" sz="1300" b="1" i="1" dirty="0">
                <a:latin typeface="Calibri" panose="020F0502020204030204" pitchFamily="34" charset="0"/>
              </a:rPr>
              <a:t>Η επιχορήγηση:</a:t>
            </a:r>
            <a:br>
              <a:rPr lang="el-GR" altLang="el-GR" sz="1300" b="1" dirty="0">
                <a:latin typeface="Calibri" panose="020F0502020204030204" pitchFamily="34" charset="0"/>
              </a:rPr>
            </a:br>
            <a:r>
              <a:rPr lang="el-GR" altLang="el-GR" sz="1300" b="1" dirty="0">
                <a:latin typeface="Calibri" panose="020F0502020204030204" pitchFamily="34" charset="0"/>
              </a:rPr>
              <a:t>α) </a:t>
            </a:r>
            <a:r>
              <a:rPr lang="el-GR" altLang="el-GR" sz="1300" dirty="0">
                <a:latin typeface="Calibri" panose="020F0502020204030204" pitchFamily="34" charset="0"/>
              </a:rPr>
              <a:t>υπολογίζεται σύμφωνα με τις </a:t>
            </a:r>
            <a:r>
              <a:rPr lang="el-GR" altLang="el-GR" sz="1300" b="1" i="1" dirty="0">
                <a:latin typeface="Calibri" panose="020F0502020204030204" pitchFamily="34" charset="0"/>
              </a:rPr>
              <a:t>ημέρες</a:t>
            </a:r>
            <a:r>
              <a:rPr lang="el-GR" altLang="el-GR" sz="1300" i="1" dirty="0">
                <a:latin typeface="Calibri" panose="020F0502020204030204" pitchFamily="34" charset="0"/>
              </a:rPr>
              <a:t> </a:t>
            </a:r>
            <a:r>
              <a:rPr lang="el-GR" altLang="el-GR" sz="1300" dirty="0">
                <a:latin typeface="Calibri" panose="020F0502020204030204" pitchFamily="34" charset="0"/>
              </a:rPr>
              <a:t>της πρακτικής </a:t>
            </a:r>
            <a:endParaRPr lang="el-GR" altLang="el-GR" sz="1300" dirty="0">
              <a:latin typeface="Calibri" panose="020F0502020204030204" pitchFamily="34" charset="0"/>
            </a:endParaRPr>
          </a:p>
          <a:p>
            <a:pPr marL="85725" indent="-85725" defTabSz="914400">
              <a:buFontTx/>
              <a:tabLst>
                <a:tab pos="723900" algn="l"/>
                <a:tab pos="990600" algn="l"/>
              </a:tabLst>
            </a:pPr>
            <a:r>
              <a:rPr lang="el-GR" altLang="el-GR" sz="1300" dirty="0">
                <a:latin typeface="Calibri" panose="020F0502020204030204" pitchFamily="34" charset="0"/>
              </a:rPr>
              <a:t>       άσκησης (δραστηριότητας) στο φορέα υποδοχής.</a:t>
            </a:r>
            <a:endParaRPr lang="el-GR" altLang="el-GR" sz="1300" dirty="0">
              <a:latin typeface="Calibri" panose="020F0502020204030204" pitchFamily="34" charset="0"/>
            </a:endParaRPr>
          </a:p>
          <a:p>
            <a:pPr marL="85725" indent="-85725" defTabSz="914400">
              <a:buFontTx/>
              <a:tabLst>
                <a:tab pos="723900" algn="l"/>
                <a:tab pos="990600" algn="l"/>
              </a:tabLst>
            </a:pPr>
            <a:br>
              <a:rPr lang="el-GR" altLang="el-GR" sz="1300" b="1" dirty="0">
                <a:latin typeface="Calibri" panose="020F0502020204030204" pitchFamily="34" charset="0"/>
              </a:rPr>
            </a:br>
            <a:r>
              <a:rPr lang="el-GR" altLang="el-GR" sz="1300" b="1" dirty="0">
                <a:latin typeface="Calibri" panose="020F0502020204030204" pitchFamily="34" charset="0"/>
              </a:rPr>
              <a:t>β) </a:t>
            </a:r>
            <a:r>
              <a:rPr lang="el-GR" altLang="el-GR" sz="1300" dirty="0">
                <a:latin typeface="Calibri" panose="020F0502020204030204" pitchFamily="34" charset="0"/>
              </a:rPr>
              <a:t>κατατίθεται στο λογαριασμό του φοιτητή σε δύο </a:t>
            </a:r>
            <a:endParaRPr lang="el-GR" altLang="el-GR" sz="1300" dirty="0">
              <a:latin typeface="Calibri" panose="020F0502020204030204" pitchFamily="34" charset="0"/>
            </a:endParaRPr>
          </a:p>
          <a:p>
            <a:pPr marL="85725" indent="-85725" defTabSz="914400">
              <a:buFontTx/>
              <a:tabLst>
                <a:tab pos="723900" algn="l"/>
                <a:tab pos="990600" algn="l"/>
              </a:tabLst>
            </a:pPr>
            <a:r>
              <a:rPr lang="el-GR" altLang="el-GR" sz="1300" dirty="0">
                <a:latin typeface="Calibri" panose="020F0502020204030204" pitchFamily="34" charset="0"/>
              </a:rPr>
              <a:t>       δόσεις.</a:t>
            </a:r>
            <a:endParaRPr lang="el-GR" altLang="el-GR" sz="1300" dirty="0">
              <a:latin typeface="Calibri" panose="020F0502020204030204" pitchFamily="34" charset="0"/>
            </a:endParaRPr>
          </a:p>
          <a:p>
            <a:pPr marL="85725" indent="-85725" defTabSz="914400">
              <a:buFontTx/>
              <a:tabLst>
                <a:tab pos="723900" algn="l"/>
                <a:tab pos="990600" algn="l"/>
              </a:tabLst>
            </a:pPr>
            <a:br>
              <a:rPr lang="el-GR" altLang="el-GR" sz="1300" dirty="0">
                <a:latin typeface="Calibri" panose="020F0502020204030204" pitchFamily="34" charset="0"/>
              </a:rPr>
            </a:br>
            <a:endParaRPr lang="el-GR" altLang="el-GR" sz="1300" dirty="0"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  <p:sp>
        <p:nvSpPr>
          <p:cNvPr id="12291" name="Rectangle 226"/>
          <p:cNvSpPr>
            <a:spLocks noGrp="1"/>
          </p:cNvSpPr>
          <p:nvPr>
            <p:ph sz="half" idx="1" hasCustomPrompt="1"/>
          </p:nvPr>
        </p:nvSpPr>
        <p:spPr>
          <a:xfrm>
            <a:off x="466725" y="2924810"/>
            <a:ext cx="3980815" cy="1369060"/>
          </a:xfrm>
          <a:ln w="3175">
            <a:solidFill>
              <a:srgbClr val="5F5F5F"/>
            </a:solidFill>
            <a:miter/>
          </a:ln>
        </p:spPr>
        <p:txBody>
          <a:bodyPr vert="horz" wrap="square" lIns="91440" tIns="45720" rIns="91440" bIns="45720" anchor="t" anchorCtr="0"/>
          <a:lstStyle/>
          <a:p>
            <a:pPr marL="0" indent="0" algn="just" defTabSz="685800" eaLnBrk="1" hangingPunct="1">
              <a:buClrTx/>
              <a:buSzTx/>
              <a:buFont typeface="Arial" panose="020B0604020202020204" pitchFamily="34" charset="0"/>
              <a:buNone/>
            </a:pPr>
            <a:r>
              <a:rPr lang="el-GR" altLang="el-GR" sz="2000" b="1" dirty="0">
                <a:solidFill>
                  <a:srgbClr val="000000"/>
                </a:solidFill>
              </a:rPr>
              <a:t>Α’ δόση </a:t>
            </a:r>
            <a:r>
              <a:rPr lang="en-US" altLang="el-GR" sz="2000" b="1" dirty="0">
                <a:solidFill>
                  <a:srgbClr val="000000"/>
                </a:solidFill>
              </a:rPr>
              <a:t>- </a:t>
            </a:r>
            <a:r>
              <a:rPr lang="el-GR" altLang="el-GR" sz="2000" b="1" dirty="0">
                <a:solidFill>
                  <a:srgbClr val="000000"/>
                </a:solidFill>
              </a:rPr>
              <a:t>80%</a:t>
            </a:r>
            <a:r>
              <a:rPr lang="el-GR" altLang="el-GR" sz="2000" dirty="0">
                <a:solidFill>
                  <a:srgbClr val="000000"/>
                </a:solidFill>
              </a:rPr>
              <a:t> </a:t>
            </a:r>
            <a:r>
              <a:rPr lang="el-GR" altLang="el-GR" sz="2000" b="1" dirty="0">
                <a:solidFill>
                  <a:srgbClr val="000000"/>
                </a:solidFill>
              </a:rPr>
              <a:t>της επιχορήγησης </a:t>
            </a:r>
            <a:endParaRPr lang="el-GR" altLang="el-GR" sz="2000" b="1" dirty="0">
              <a:solidFill>
                <a:srgbClr val="000000"/>
              </a:solidFill>
            </a:endParaRPr>
          </a:p>
          <a:p>
            <a:pPr marL="0" indent="0" algn="just" defTabSz="685800" eaLnBrk="1" hangingPunct="1">
              <a:buClrTx/>
              <a:buSzTx/>
              <a:buFont typeface="Arial" panose="020B0604020202020204" pitchFamily="34" charset="0"/>
              <a:buNone/>
            </a:pPr>
            <a:r>
              <a:rPr lang="el-GR" altLang="el-GR" sz="1400" b="1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πριν την έναρξη της πρακτικής άσκησης</a:t>
            </a:r>
            <a:r>
              <a:rPr lang="el-GR" altLang="el-GR" sz="14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endParaRPr lang="el-GR" altLang="el-GR" sz="1400" dirty="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algn="just" defTabSz="685800" eaLnBrk="1" hangingPunct="1">
              <a:buClrTx/>
              <a:buSzTx/>
              <a:buFont typeface="Arial" panose="020B0604020202020204" pitchFamily="34" charset="0"/>
              <a:buNone/>
            </a:pPr>
            <a:r>
              <a:rPr lang="el-GR" altLang="el-GR" sz="1200" i="1" u="sng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με την προϋπόθεση </a:t>
            </a:r>
            <a:r>
              <a:rPr lang="el-GR" altLang="el-GR" sz="12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ότι:</a:t>
            </a:r>
            <a:endParaRPr lang="el-GR" altLang="el-GR" sz="1200" dirty="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algn="just" defTabSz="685800" eaLnBrk="1" hangingPunct="1">
              <a:buClrTx/>
              <a:buSzTx/>
              <a:buFont typeface="Arial" panose="020B0604020202020204" pitchFamily="34" charset="0"/>
              <a:buNone/>
            </a:pPr>
            <a:r>
              <a:rPr lang="el-GR" altLang="el-GR" sz="11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Ο φοιτητής θα ανταποκριθεί έγκαιρα στις προθεσμίες/διαδικασίες  και τα δικαιολογητικά που απαιτούνται.</a:t>
            </a:r>
            <a:r>
              <a:rPr lang="el-GR" altLang="en-US" sz="1200" b="1">
                <a:solidFill>
                  <a:srgbClr val="009999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endParaRPr lang="el-GR" altLang="el-GR" sz="1100" dirty="0">
              <a:ea typeface="Arial" panose="020B0604020202020204" pitchFamily="34" charset="0"/>
            </a:endParaRPr>
          </a:p>
        </p:txBody>
      </p:sp>
      <p:sp>
        <p:nvSpPr>
          <p:cNvPr id="12292" name="Rectangle 225"/>
          <p:cNvSpPr txBox="1"/>
          <p:nvPr/>
        </p:nvSpPr>
        <p:spPr>
          <a:xfrm>
            <a:off x="467360" y="4364990"/>
            <a:ext cx="3992245" cy="1716405"/>
          </a:xfrm>
          <a:prstGeom prst="rect">
            <a:avLst/>
          </a:prstGeom>
          <a:noFill/>
          <a:ln w="3175" cap="flat" cmpd="sng">
            <a:solidFill>
              <a:srgbClr val="5F5F5F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/>
          <a:lstStyle/>
          <a:p>
            <a:pPr marL="0" indent="0" algn="just" defTabSz="685800" eaLnBrk="1" hangingPunct="1">
              <a:buClrTx/>
              <a:buSzTx/>
              <a:buFont typeface="Arial" panose="020B0604020202020204" pitchFamily="34" charset="0"/>
              <a:buNone/>
            </a:pPr>
            <a:r>
              <a:rPr lang="el-GR" altLang="el-GR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Β’ δόση</a:t>
            </a:r>
            <a:r>
              <a:rPr lang="en-US" altLang="el-GR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l-GR" altLang="el-GR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-</a:t>
            </a:r>
            <a:r>
              <a:rPr lang="en-US" altLang="el-GR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l-GR" altLang="el-GR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20% της επιχορήγησης </a:t>
            </a:r>
            <a:endParaRPr lang="el-GR" altLang="el-GR" sz="20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 algn="just" defTabSz="685800" eaLnBrk="1" hangingPunct="1">
              <a:buClrTx/>
              <a:buSzTx/>
              <a:buFont typeface="Arial" panose="020B0604020202020204" pitchFamily="34" charset="0"/>
              <a:buNone/>
            </a:pPr>
            <a:r>
              <a:rPr lang="el-GR" altLang="el-GR" sz="1400" b="1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+mn-ea"/>
              </a:rPr>
              <a:t>μετά τη λήξη της πρακτικής άσκησης</a:t>
            </a:r>
            <a:r>
              <a:rPr lang="el-GR" altLang="el-GR" sz="14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+mn-ea"/>
              </a:rPr>
              <a:t> </a:t>
            </a:r>
            <a:endParaRPr lang="el-GR" altLang="el-GR" sz="1400" i="1" u="sng" dirty="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  <a:sym typeface="+mn-ea"/>
            </a:endParaRPr>
          </a:p>
          <a:p>
            <a:pPr marL="0" indent="0" algn="just" defTabSz="685800" eaLnBrk="1" hangingPunct="1">
              <a:buClrTx/>
              <a:buSzTx/>
              <a:buFont typeface="Arial" panose="020B0604020202020204" pitchFamily="34" charset="0"/>
              <a:buNone/>
            </a:pPr>
            <a:endParaRPr lang="el-GR" altLang="el-GR" sz="1200" i="1" u="sng" dirty="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  <a:sym typeface="+mn-ea"/>
            </a:endParaRPr>
          </a:p>
          <a:p>
            <a:pPr marL="0" indent="0" algn="just" defTabSz="685800" eaLnBrk="1" hangingPunct="1">
              <a:buClrTx/>
              <a:buSzTx/>
              <a:buFont typeface="Arial" panose="020B0604020202020204" pitchFamily="34" charset="0"/>
              <a:buNone/>
            </a:pPr>
            <a:r>
              <a:rPr lang="el-GR" altLang="el-GR" sz="1200" i="1" u="sng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+mn-ea"/>
              </a:rPr>
              <a:t>με την προϋπόθεση </a:t>
            </a:r>
            <a:r>
              <a:rPr lang="el-GR" altLang="el-GR" sz="12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+mn-ea"/>
              </a:rPr>
              <a:t>ότι:</a:t>
            </a:r>
            <a:endParaRPr lang="el-GR" altLang="el-GR" sz="1200" dirty="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  <a:sym typeface="+mn-ea"/>
            </a:endParaRPr>
          </a:p>
          <a:p>
            <a:pPr marL="0" indent="0" algn="just" defTabSz="685800" eaLnBrk="1" hangingPunct="1">
              <a:buClrTx/>
              <a:buSzTx/>
              <a:buFont typeface="Arial" panose="020B0604020202020204" pitchFamily="34" charset="0"/>
              <a:buNone/>
            </a:pPr>
            <a:endParaRPr lang="el-GR" altLang="el-GR" sz="1200" dirty="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  <a:sym typeface="+mn-ea"/>
            </a:endParaRPr>
          </a:p>
          <a:p>
            <a:pPr marL="0" indent="0" algn="just" defTabSz="68580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el-GR" altLang="el-GR" sz="11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+mn-ea"/>
              </a:rPr>
              <a:t>Ο φοιτητής θα ολοκληρώσει την πρακτική άσκηση στο χρονικό διάστημα που έχει συμφωνηθεί και θα ανταποκριθεί στις υποχρεώσεις του (δικαιολογητικά επιστροφής κλπ)</a:t>
            </a:r>
            <a:r>
              <a:rPr lang="el-GR" altLang="el-GR" sz="1100" b="1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endParaRPr lang="el-GR" altLang="el-GR" sz="1100" b="1" dirty="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</a:pPr>
            <a:endParaRPr lang="el-GR" altLang="el-GR" sz="20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 defTabSz="685800">
              <a:lnSpc>
                <a:spcPct val="30000"/>
              </a:lnSpc>
              <a:spcBef>
                <a:spcPts val="750"/>
              </a:spcBef>
              <a:buFont typeface="Arial" panose="020B0604020202020204" pitchFamily="34" charset="0"/>
            </a:pPr>
            <a:endParaRPr lang="el-GR" altLang="el-GR" sz="1200" b="1" i="1" dirty="0">
              <a:latin typeface="Calibri Light" panose="020F0302020204030204" pitchFamily="34" charset="0"/>
              <a:cs typeface="Calibri Light" panose="020F0302020204030204" pitchFamily="34" charset="0"/>
              <a:sym typeface="+mn-ea"/>
            </a:endParaRPr>
          </a:p>
          <a:p>
            <a:pPr algn="just" defTabSz="685800">
              <a:lnSpc>
                <a:spcPct val="30000"/>
              </a:lnSpc>
              <a:spcBef>
                <a:spcPts val="750"/>
              </a:spcBef>
              <a:buFont typeface="Arial" panose="020B0604020202020204" pitchFamily="34" charset="0"/>
            </a:pPr>
            <a:r>
              <a:rPr lang="el-GR" altLang="el-GR" sz="1200" b="1" i="1" dirty="0">
                <a:latin typeface="Calibri Light" panose="020F0302020204030204" pitchFamily="34" charset="0"/>
                <a:cs typeface="Calibri Light" panose="020F0302020204030204" pitchFamily="34" charset="0"/>
                <a:sym typeface="+mn-ea"/>
              </a:rPr>
              <a:t>  </a:t>
            </a:r>
            <a:r>
              <a:rPr lang="el-GR" altLang="el-GR" sz="2000" dirty="0">
                <a:solidFill>
                  <a:schemeClr val="hlink"/>
                </a:solidFill>
                <a:latin typeface="Calibri" panose="020F0502020204030204" pitchFamily="34" charset="0"/>
              </a:rPr>
              <a:t> </a:t>
            </a:r>
            <a:endParaRPr lang="el-GR" altLang="el-GR" sz="2000" dirty="0">
              <a:solidFill>
                <a:schemeClr val="hlink"/>
              </a:solidFill>
              <a:latin typeface="Calibri" panose="020F0502020204030204" pitchFamily="34" charset="0"/>
            </a:endParaRPr>
          </a:p>
        </p:txBody>
      </p:sp>
      <p:sp>
        <p:nvSpPr>
          <p:cNvPr id="12293" name="Rectangle 2"/>
          <p:cNvSpPr txBox="1"/>
          <p:nvPr/>
        </p:nvSpPr>
        <p:spPr>
          <a:xfrm>
            <a:off x="4643755" y="1484630"/>
            <a:ext cx="3992245" cy="1370330"/>
          </a:xfrm>
          <a:prstGeom prst="rect">
            <a:avLst/>
          </a:prstGeom>
          <a:noFill/>
          <a:ln w="3175" cap="flat" cmpd="sng">
            <a:solidFill>
              <a:srgbClr val="5F5F5F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/>
          <a:p>
            <a:pPr marL="176530" indent="-176530" algn="just" defTabSz="914400">
              <a:buFontTx/>
              <a:tabLst>
                <a:tab pos="723900" algn="l"/>
                <a:tab pos="990600" algn="l"/>
              </a:tabLst>
            </a:pPr>
            <a:br>
              <a:rPr lang="el-GR" altLang="el-GR" sz="1700" b="1" dirty="0">
                <a:latin typeface="Arial" panose="020B0604020202020204" pitchFamily="34" charset="0"/>
              </a:rPr>
            </a:br>
            <a:r>
              <a:rPr lang="en-US" altLang="el-GR" sz="1300" b="1" i="1" dirty="0">
                <a:solidFill>
                  <a:srgbClr val="800000"/>
                </a:solidFill>
                <a:latin typeface="Calibri" panose="020F0502020204030204" pitchFamily="34" charset="0"/>
              </a:rPr>
              <a:t>Zero grant </a:t>
            </a:r>
            <a:r>
              <a:rPr lang="el-GR" altLang="el-GR" sz="1300" b="1" i="1" dirty="0">
                <a:solidFill>
                  <a:srgbClr val="800000"/>
                </a:solidFill>
                <a:latin typeface="Calibri" panose="020F0502020204030204" pitchFamily="34" charset="0"/>
              </a:rPr>
              <a:t>φοιτητές</a:t>
            </a:r>
            <a:r>
              <a:rPr lang="el-GR" altLang="el-GR" sz="1300" b="1" i="1" dirty="0">
                <a:latin typeface="Calibri" panose="020F0502020204030204" pitchFamily="34" charset="0"/>
              </a:rPr>
              <a:t>: </a:t>
            </a:r>
            <a:endParaRPr lang="el-GR" altLang="el-GR" sz="1300" b="1" i="1" dirty="0">
              <a:latin typeface="Calibri" panose="020F0502020204030204" pitchFamily="34" charset="0"/>
            </a:endParaRPr>
          </a:p>
          <a:p>
            <a:pPr marL="176530" indent="-176530" algn="just" defTabSz="914400">
              <a:buFontTx/>
              <a:tabLst>
                <a:tab pos="723900" algn="l"/>
                <a:tab pos="990600" algn="l"/>
              </a:tabLst>
            </a:pPr>
            <a:r>
              <a:rPr lang="el-GR" altLang="el-GR" sz="1300" b="1" i="1" dirty="0">
                <a:latin typeface="Calibri" panose="020F0502020204030204" pitchFamily="34" charset="0"/>
              </a:rPr>
              <a:t>     υποχρεούνται </a:t>
            </a:r>
            <a:r>
              <a:rPr lang="el-GR" altLang="el-GR" sz="1300" i="1" dirty="0">
                <a:latin typeface="Calibri" panose="020F0502020204030204" pitchFamily="34" charset="0"/>
              </a:rPr>
              <a:t>να</a:t>
            </a:r>
            <a:r>
              <a:rPr lang="el-GR" altLang="el-GR" sz="1300" b="1" i="1" dirty="0">
                <a:latin typeface="Calibri" panose="020F0502020204030204" pitchFamily="34" charset="0"/>
              </a:rPr>
              <a:t> </a:t>
            </a:r>
            <a:r>
              <a:rPr lang="el-GR" altLang="el-GR" sz="1300" dirty="0">
                <a:latin typeface="Calibri" panose="020F0502020204030204" pitchFamily="34" charset="0"/>
              </a:rPr>
              <a:t>ακολουθούν την ίδια διαδικασία με τους φοιτητές που λαμβάνουν επιχορήγηση πριν τη μετακίνηση και μετά την επιστροφή τους.</a:t>
            </a:r>
            <a:endParaRPr lang="el-GR" altLang="el-GR" sz="1300" dirty="0">
              <a:latin typeface="Calibri" panose="020F0502020204030204" pitchFamily="34" charset="0"/>
            </a:endParaRPr>
          </a:p>
          <a:p>
            <a:pPr marL="176530" indent="-176530" defTabSz="914400">
              <a:buFontTx/>
              <a:tabLst>
                <a:tab pos="723900" algn="l"/>
                <a:tab pos="990600" algn="l"/>
              </a:tabLst>
            </a:pPr>
            <a:br>
              <a:rPr lang="el-GR" altLang="el-GR" sz="1300" dirty="0">
                <a:latin typeface="Calibri" panose="020F0502020204030204" pitchFamily="34" charset="0"/>
              </a:rPr>
            </a:br>
            <a:endParaRPr lang="el-GR" altLang="el-GR" sz="1300" dirty="0"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  <p:pic>
        <p:nvPicPr>
          <p:cNvPr id="12294" name="Εικόνα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03800" y="3357245"/>
            <a:ext cx="3564890" cy="21659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0" name="Content Placeholder 99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88760" y="165735"/>
            <a:ext cx="2058035" cy="128714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315" y="1268730"/>
            <a:ext cx="5053965" cy="3178175"/>
          </a:xfrm>
          <a:prstGeom prst="rect">
            <a:avLst/>
          </a:prstGeom>
        </p:spPr>
      </p:pic>
      <p:sp>
        <p:nvSpPr>
          <p:cNvPr id="6" name="Rectangle 4"/>
          <p:cNvSpPr>
            <a:spLocks noGrp="1" noChangeArrowheads="1"/>
          </p:cNvSpPr>
          <p:nvPr/>
        </p:nvSpPr>
        <p:spPr>
          <a:xfrm>
            <a:off x="628650" y="365125"/>
            <a:ext cx="4889500" cy="968375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marL="0" marR="0" indent="0" algn="l" defTabSz="6858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None/>
            </a:pPr>
            <a:r>
              <a:rPr kumimoji="0" lang="en-US" altLang="el-GR" sz="2000" b="1" i="0" u="sng" strike="noStrike" kern="1200" cap="none" spc="0" normalizeH="0" baseline="0" noProof="1">
                <a:solidFill>
                  <a:srgbClr val="800000"/>
                </a:solidFill>
                <a:latin typeface="+mj-lt"/>
                <a:ea typeface="+mj-ea"/>
                <a:cs typeface="Arial" panose="020B0604020202020204" pitchFamily="34" charset="0"/>
              </a:rPr>
              <a:t>Erasmus+ </a:t>
            </a:r>
            <a:r>
              <a:rPr kumimoji="0" lang="el-GR" altLang="el-GR" sz="2000" b="1" i="0" u="sng" strike="noStrike" kern="1200" cap="none" spc="0" normalizeH="0" baseline="0" noProof="1">
                <a:solidFill>
                  <a:srgbClr val="800000"/>
                </a:solidFill>
                <a:latin typeface="+mj-lt"/>
                <a:ea typeface="+mj-ea"/>
                <a:cs typeface="Arial" panose="020B0604020202020204" pitchFamily="34" charset="0"/>
              </a:rPr>
              <a:t>για Πρακτική Άσκηση</a:t>
            </a:r>
            <a:br>
              <a:rPr lang="el-GR" altLang="el-GR" sz="2000" b="1" u="sng" dirty="0">
                <a:solidFill>
                  <a:srgbClr val="800000"/>
                </a:solidFill>
                <a:cs typeface="Arial" panose="020B0604020202020204" pitchFamily="34" charset="0"/>
              </a:rPr>
            </a:br>
            <a:r>
              <a:rPr lang="el-GR" altLang="el-GR" sz="2000" b="1" dirty="0">
                <a:solidFill>
                  <a:srgbClr val="800000"/>
                </a:solidFill>
                <a:cs typeface="Arial" panose="020B0604020202020204" pitchFamily="34" charset="0"/>
              </a:rPr>
              <a:t>Μακροχρόνια</a:t>
            </a:r>
            <a:r>
              <a:rPr lang="en-US" altLang="el-GR" sz="2000" b="1" dirty="0">
                <a:solidFill>
                  <a:srgbClr val="800000"/>
                </a:solidFill>
                <a:cs typeface="Arial" panose="020B0604020202020204" pitchFamily="34" charset="0"/>
              </a:rPr>
              <a:t> </a:t>
            </a:r>
            <a:r>
              <a:rPr lang="el-GR" altLang="en-US" sz="2000" b="1" dirty="0">
                <a:solidFill>
                  <a:srgbClr val="800000"/>
                </a:solidFill>
                <a:cs typeface="Arial" panose="020B0604020202020204" pitchFamily="34" charset="0"/>
              </a:rPr>
              <a:t>&amp; Βραχυχρόνια </a:t>
            </a:r>
            <a:r>
              <a:rPr lang="el-GR" altLang="el-GR" sz="2000" b="1" dirty="0">
                <a:solidFill>
                  <a:srgbClr val="800000"/>
                </a:solidFill>
                <a:cs typeface="Arial" panose="020B0604020202020204" pitchFamily="34" charset="0"/>
              </a:rPr>
              <a:t>Κινητικότητα</a:t>
            </a:r>
            <a:br>
              <a:rPr lang="el-GR" altLang="el-GR" sz="2000" b="1" dirty="0">
                <a:solidFill>
                  <a:srgbClr val="800000"/>
                </a:solidFill>
                <a:cs typeface="Arial" panose="020B0604020202020204" pitchFamily="34" charset="0"/>
              </a:rPr>
            </a:br>
            <a:r>
              <a:rPr kumimoji="0" lang="el-GR" altLang="el-GR" sz="2000" b="1" i="1" u="none" strike="noStrike" kern="1200" cap="none" spc="0" normalizeH="0" baseline="0" noProof="1">
                <a:solidFill>
                  <a:srgbClr val="8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j-lt"/>
                <a:ea typeface="+mj-ea"/>
                <a:cs typeface="Arial" panose="020B0604020202020204" pitchFamily="34" charset="0"/>
              </a:rPr>
              <a:t>Επιχορήγηση:</a:t>
            </a:r>
            <a:endParaRPr kumimoji="0" lang="el-GR" altLang="el-GR" sz="2000" b="1" i="1" u="none" strike="noStrike" kern="1200" cap="none" spc="0" normalizeH="0" baseline="0" noProof="1">
              <a:solidFill>
                <a:srgbClr val="800000"/>
              </a:solidFill>
              <a:effectLst>
                <a:outerShdw blurRad="38100" dist="38100" dir="2700000">
                  <a:srgbClr val="C0C0C0"/>
                </a:outerShdw>
              </a:effectLst>
              <a:latin typeface="+mj-lt"/>
              <a:ea typeface="Arial" panose="020B0604020202020204" pitchFamily="34" charset="0"/>
              <a:cs typeface="+mj-cs"/>
            </a:endParaRPr>
          </a:p>
        </p:txBody>
      </p:sp>
      <p:pic>
        <p:nvPicPr>
          <p:cNvPr id="100" name="Content Placeholder 99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0590" y="165735"/>
            <a:ext cx="2656205" cy="16611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Rectangle 4"/>
          <p:cNvSpPr>
            <a:spLocks noGrp="1" noChangeArrowheads="1"/>
          </p:cNvSpPr>
          <p:nvPr/>
        </p:nvSpPr>
        <p:spPr>
          <a:xfrm>
            <a:off x="5999480" y="2552700"/>
            <a:ext cx="2167890" cy="115887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marL="0" marR="0" indent="0" algn="ctr" defTabSz="6858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None/>
            </a:pPr>
            <a:r>
              <a:rPr lang="el-GR" altLang="el-GR" sz="1200" b="1" dirty="0">
                <a:solidFill>
                  <a:schemeClr val="tx1"/>
                </a:solidFill>
                <a:cs typeface="Arial" panose="020B0604020202020204" pitchFamily="34" charset="0"/>
              </a:rPr>
              <a:t>Μηνιαία ε</a:t>
            </a:r>
            <a:r>
              <a:rPr kumimoji="0" lang="el-GR" altLang="el-GR" sz="1200" b="1" i="1" u="none" strike="noStrike" kern="1200" cap="none" spc="0" normalizeH="0" baseline="0" noProof="1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j-lt"/>
                <a:ea typeface="+mj-ea"/>
                <a:cs typeface="Arial" panose="020B0604020202020204" pitchFamily="34" charset="0"/>
              </a:rPr>
              <a:t>πιχορήγηση φοιτητή για Πρακτική Άσκηση στη </a:t>
            </a:r>
            <a:r>
              <a:rPr kumimoji="0" lang="el-GR" altLang="el-GR" sz="1200" b="1" i="1" u="none" strike="noStrike" kern="1200" cap="none" spc="0" normalizeH="0" baseline="0" noProof="1">
                <a:solidFill>
                  <a:srgbClr val="99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j-lt"/>
                <a:ea typeface="+mj-ea"/>
                <a:cs typeface="Arial" panose="020B0604020202020204" pitchFamily="34" charset="0"/>
              </a:rPr>
              <a:t>Μακροχρόνια Κινητικότητα (πίνακας 1)</a:t>
            </a:r>
            <a:r>
              <a:rPr kumimoji="0" lang="el-GR" altLang="el-GR" sz="1200" b="1" i="1" u="none" strike="noStrike" kern="1200" cap="none" spc="0" normalizeH="0" baseline="0" noProof="1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j-lt"/>
                <a:ea typeface="+mj-ea"/>
                <a:cs typeface="Arial" panose="020B0604020202020204" pitchFamily="34" charset="0"/>
              </a:rPr>
              <a:t>:</a:t>
            </a:r>
            <a:endParaRPr kumimoji="0" lang="el-GR" altLang="el-GR" sz="1200" b="1" i="1" u="none" strike="noStrike" kern="1200" cap="none" spc="0" normalizeH="0" baseline="0" noProof="1">
              <a:solidFill>
                <a:schemeClr val="tx1"/>
              </a:solidFill>
              <a:effectLst>
                <a:outerShdw blurRad="38100" dist="38100" dir="2700000">
                  <a:srgbClr val="C0C0C0"/>
                </a:outerShdw>
              </a:effectLst>
              <a:latin typeface="+mj-lt"/>
              <a:ea typeface="+mj-ea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rcRect b="25649"/>
          <a:stretch>
            <a:fillRect/>
          </a:stretch>
        </p:blipFill>
        <p:spPr>
          <a:xfrm>
            <a:off x="3221990" y="4437380"/>
            <a:ext cx="5922010" cy="2172970"/>
          </a:xfrm>
          <a:prstGeom prst="rect">
            <a:avLst/>
          </a:prstGeom>
        </p:spPr>
      </p:pic>
      <p:sp>
        <p:nvSpPr>
          <p:cNvPr id="13" name="Rectangle 4"/>
          <p:cNvSpPr>
            <a:spLocks noGrp="1" noChangeArrowheads="1"/>
          </p:cNvSpPr>
          <p:nvPr/>
        </p:nvSpPr>
        <p:spPr>
          <a:xfrm>
            <a:off x="395605" y="5013325"/>
            <a:ext cx="2094865" cy="79248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marL="0" marR="0" indent="0" algn="ctr" defTabSz="6858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None/>
            </a:pPr>
            <a:r>
              <a:rPr kumimoji="0" lang="el-GR" altLang="el-GR" sz="1200" b="1" i="1" u="none" strike="noStrike" kern="1200" cap="none" spc="0" normalizeH="0" baseline="0" noProof="1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j-lt"/>
                <a:ea typeface="+mj-ea"/>
                <a:cs typeface="Arial" panose="020B0604020202020204" pitchFamily="34" charset="0"/>
              </a:rPr>
              <a:t>Επιχορήγηση φοιτητή </a:t>
            </a:r>
            <a:endParaRPr kumimoji="0" lang="el-GR" altLang="el-GR" sz="1200" b="1" i="1" u="none" strike="noStrike" kern="1200" cap="none" spc="0" normalizeH="0" baseline="0" noProof="1">
              <a:solidFill>
                <a:schemeClr val="tx1"/>
              </a:solidFill>
              <a:effectLst>
                <a:outerShdw blurRad="38100" dist="38100" dir="2700000">
                  <a:srgbClr val="C0C0C0"/>
                </a:outerShdw>
              </a:effectLst>
              <a:latin typeface="+mj-lt"/>
              <a:ea typeface="+mj-ea"/>
              <a:cs typeface="Arial" panose="020B0604020202020204" pitchFamily="34" charset="0"/>
            </a:endParaRPr>
          </a:p>
          <a:p>
            <a:pPr marL="0" marR="0" indent="0" algn="ctr" defTabSz="6858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None/>
            </a:pPr>
            <a:r>
              <a:rPr kumimoji="0" lang="el-GR" altLang="el-GR" sz="1200" b="1" i="1" u="none" strike="noStrike" kern="1200" cap="none" spc="0" normalizeH="0" baseline="0" noProof="1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j-lt"/>
                <a:ea typeface="+mj-ea"/>
                <a:cs typeface="Arial" panose="020B0604020202020204" pitchFamily="34" charset="0"/>
              </a:rPr>
              <a:t>για Πρακτική Άσκηση στη </a:t>
            </a:r>
            <a:r>
              <a:rPr kumimoji="0" lang="el-GR" altLang="el-GR" sz="1200" b="1" i="1" u="none" strike="noStrike" kern="1200" cap="none" spc="0" normalizeH="0" baseline="0" noProof="1">
                <a:solidFill>
                  <a:srgbClr val="99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j-lt"/>
                <a:ea typeface="+mj-ea"/>
                <a:cs typeface="Arial" panose="020B0604020202020204" pitchFamily="34" charset="0"/>
              </a:rPr>
              <a:t>Βραχυχρόνια Κινητικότητα (πίνακας 2)</a:t>
            </a:r>
            <a:r>
              <a:rPr kumimoji="0" lang="el-GR" altLang="el-GR" sz="1200" b="1" i="1" u="none" strike="noStrike" kern="1200" cap="none" spc="0" normalizeH="0" baseline="0" noProof="1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j-lt"/>
                <a:ea typeface="+mj-ea"/>
                <a:cs typeface="Arial" panose="020B0604020202020204" pitchFamily="34" charset="0"/>
              </a:rPr>
              <a:t>:</a:t>
            </a:r>
            <a:endParaRPr kumimoji="0" lang="el-GR" altLang="el-GR" sz="1200" b="1" i="1" u="none" strike="noStrike" kern="1200" cap="none" spc="0" normalizeH="0" baseline="0" noProof="1">
              <a:solidFill>
                <a:schemeClr val="tx1"/>
              </a:solidFill>
              <a:effectLst>
                <a:outerShdw blurRad="38100" dist="38100" dir="2700000">
                  <a:srgbClr val="C0C0C0"/>
                </a:outerShdw>
              </a:effectLst>
              <a:latin typeface="+mj-lt"/>
              <a:ea typeface="+mj-ea"/>
              <a:cs typeface="Arial" panose="020B0604020202020204" pitchFamily="34" charset="0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2555875" y="5300980"/>
            <a:ext cx="720090" cy="28829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 Arrow 15"/>
          <p:cNvSpPr/>
          <p:nvPr/>
        </p:nvSpPr>
        <p:spPr>
          <a:xfrm>
            <a:off x="5220335" y="3004185"/>
            <a:ext cx="720090" cy="288290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288155" y="2132965"/>
            <a:ext cx="4531995" cy="669925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algn="l"/>
            <a:r>
              <a:rPr lang="el-GR" altLang="en-US" sz="1200" b="1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+mn-ea"/>
              </a:rPr>
              <a:t>Ατομικές δαπάνες:</a:t>
            </a:r>
            <a:r>
              <a:rPr lang="el-GR" altLang="en-US" sz="1200">
                <a:latin typeface="Calibri Light" panose="020F0302020204030204" pitchFamily="34" charset="0"/>
                <a:cs typeface="Calibri Light" panose="020F0302020204030204" pitchFamily="34" charset="0"/>
                <a:sym typeface="+mn-ea"/>
              </a:rPr>
              <a:t> ανάλογατο διάστημα παραμονής στο φορέα ανά ημέρα 05-30 ημέρες φυσικής παρουσίας </a:t>
            </a:r>
            <a:r>
              <a:rPr lang="el-GR" altLang="en-US" sz="1200" b="1">
                <a:solidFill>
                  <a:srgbClr val="8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+mn-ea"/>
              </a:rPr>
              <a:t>(πίνακας 2).  </a:t>
            </a:r>
            <a:r>
              <a:rPr lang="el-GR" altLang="en-US" sz="12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+mn-ea"/>
              </a:rPr>
              <a:t>Δεν ισχύουν τα +150 ευρώ σε σχέση με τις Σπουδές.</a:t>
            </a:r>
            <a:endParaRPr lang="el-GR" altLang="en-US" sz="120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  <a:sym typeface="+mn-ea"/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/>
        </p:nvSpPr>
        <p:spPr>
          <a:xfrm>
            <a:off x="628650" y="365125"/>
            <a:ext cx="4889500" cy="968375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marL="0" marR="0" algn="l" defTabSz="685800" rtl="0" eaLnBrk="1" fontAlgn="base" latinLnBrk="0" hangingPunct="1">
              <a:lnSpc>
                <a:spcPct val="90000"/>
              </a:lnSpc>
              <a:buClrTx/>
              <a:buSzTx/>
              <a:buFont typeface="Wingdings" panose="05000000000000000000" charset="0"/>
              <a:buNone/>
            </a:pPr>
            <a:r>
              <a:rPr kumimoji="0" lang="en-US" altLang="el-GR" sz="2000" b="1" i="0" u="sng" strike="noStrike" kern="1200" cap="none" spc="0" normalizeH="0" baseline="0" noProof="1">
                <a:solidFill>
                  <a:srgbClr val="800000"/>
                </a:solidFill>
                <a:latin typeface="+mj-lt"/>
                <a:ea typeface="+mj-ea"/>
                <a:cs typeface="Arial" panose="020B0604020202020204" pitchFamily="34" charset="0"/>
              </a:rPr>
              <a:t>Erasmus+ </a:t>
            </a:r>
            <a:r>
              <a:rPr kumimoji="0" lang="el-GR" altLang="el-GR" sz="2000" b="1" i="0" u="sng" strike="noStrike" kern="1200" cap="none" spc="0" normalizeH="0" baseline="0" noProof="1">
                <a:solidFill>
                  <a:srgbClr val="800000"/>
                </a:solidFill>
                <a:latin typeface="+mj-lt"/>
                <a:ea typeface="+mj-ea"/>
                <a:cs typeface="Arial" panose="020B0604020202020204" pitchFamily="34" charset="0"/>
              </a:rPr>
              <a:t>για Πρακτική Άσκηση</a:t>
            </a:r>
            <a:br>
              <a:rPr lang="el-GR" altLang="el-GR" sz="2000" b="1" u="sng" dirty="0">
                <a:solidFill>
                  <a:srgbClr val="800000"/>
                </a:solidFill>
                <a:cs typeface="Arial" panose="020B0604020202020204" pitchFamily="34" charset="0"/>
              </a:rPr>
            </a:br>
            <a:r>
              <a:rPr lang="el-GR" altLang="el-GR" sz="2000" b="1" dirty="0">
                <a:solidFill>
                  <a:srgbClr val="800000"/>
                </a:solidFill>
                <a:cs typeface="Arial" panose="020B0604020202020204" pitchFamily="34" charset="0"/>
              </a:rPr>
              <a:t>Μακροχρόνια</a:t>
            </a:r>
            <a:r>
              <a:rPr lang="en-US" altLang="el-GR" sz="2000" b="1" dirty="0">
                <a:solidFill>
                  <a:srgbClr val="800000"/>
                </a:solidFill>
                <a:cs typeface="Arial" panose="020B0604020202020204" pitchFamily="34" charset="0"/>
              </a:rPr>
              <a:t> </a:t>
            </a:r>
            <a:r>
              <a:rPr lang="el-GR" altLang="en-US" sz="2000" b="1" dirty="0">
                <a:solidFill>
                  <a:srgbClr val="800000"/>
                </a:solidFill>
                <a:cs typeface="Arial" panose="020B0604020202020204" pitchFamily="34" charset="0"/>
              </a:rPr>
              <a:t>&amp; Βραχυχρόνια </a:t>
            </a:r>
            <a:r>
              <a:rPr lang="el-GR" altLang="el-GR" sz="2000" b="1" dirty="0">
                <a:solidFill>
                  <a:srgbClr val="800000"/>
                </a:solidFill>
                <a:cs typeface="Arial" panose="020B0604020202020204" pitchFamily="34" charset="0"/>
              </a:rPr>
              <a:t>Κινητικότητα</a:t>
            </a:r>
            <a:br>
              <a:rPr lang="el-GR" altLang="el-GR" sz="2000" b="1" dirty="0">
                <a:solidFill>
                  <a:srgbClr val="800000"/>
                </a:solidFill>
                <a:cs typeface="Arial" panose="020B0604020202020204" pitchFamily="34" charset="0"/>
              </a:rPr>
            </a:br>
            <a:r>
              <a:rPr lang="el-GR" altLang="el-GR" sz="2000" b="1" i="1">
                <a:solidFill>
                  <a:srgbClr val="800000"/>
                </a:solidFill>
                <a:effectLst>
                  <a:outerShdw blurRad="38100" dist="38100" dir="2700000">
                    <a:srgbClr val="C0C0C0"/>
                  </a:outerShdw>
                </a:effectLst>
                <a:cs typeface="Arial" panose="020B0604020202020204" pitchFamily="34" charset="0"/>
                <a:sym typeface="+mn-ea"/>
              </a:rPr>
              <a:t>Χρηματοδοτικοί Κανόνες:</a:t>
            </a:r>
            <a:endParaRPr kumimoji="0" lang="el-GR" altLang="el-GR" sz="2000" b="1" i="1" u="none" strike="noStrike" kern="1200" cap="none" spc="0" normalizeH="0" baseline="0" noProof="1">
              <a:solidFill>
                <a:srgbClr val="800000"/>
              </a:solidFill>
              <a:effectLst>
                <a:outerShdw blurRad="38100" dist="38100" dir="2700000">
                  <a:srgbClr val="C0C0C0"/>
                </a:outerShdw>
              </a:effectLst>
              <a:latin typeface="+mj-lt"/>
              <a:cs typeface="Arial" panose="020B0604020202020204" pitchFamily="34" charset="0"/>
              <a:sym typeface="+mn-ea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7360" y="2132965"/>
            <a:ext cx="3793490" cy="775970"/>
          </a:xfr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 algn="just">
              <a:buNone/>
            </a:pPr>
            <a:r>
              <a:rPr lang="el-GR" altLang="en-US" sz="1300" b="1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Ατομικές δαπάνες:</a:t>
            </a:r>
            <a:r>
              <a:rPr lang="el-GR" altLang="en-US" sz="130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l-GR" altLang="en-US" sz="1300" i="1">
                <a:latin typeface="Calibri Light" panose="020F0302020204030204" pitchFamily="34" charset="0"/>
                <a:cs typeface="Calibri Light" panose="020F0302020204030204" pitchFamily="34" charset="0"/>
              </a:rPr>
              <a:t>ανάλογα με την </a:t>
            </a:r>
            <a:r>
              <a:rPr lang="el-GR" altLang="en-US" sz="1300" b="1" i="1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ομάδα χωρών</a:t>
            </a:r>
            <a:r>
              <a:rPr lang="el-GR" altLang="en-US" sz="1300" i="1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l-GR" altLang="en-US" sz="1300" b="1" i="1">
                <a:solidFill>
                  <a:srgbClr val="8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(πίνακας 1)</a:t>
            </a:r>
            <a:r>
              <a:rPr lang="el-GR" altLang="en-US" sz="1300" i="1">
                <a:latin typeface="Calibri Light" panose="020F0302020204030204" pitchFamily="34" charset="0"/>
                <a:cs typeface="Calibri Light" panose="020F0302020204030204" pitchFamily="34" charset="0"/>
              </a:rPr>
              <a:t> στην οποία ανήκει ο Φορέας Υποδοχής και το χρονικό διάστημα της κινητικότητας (2-3 μήνες).</a:t>
            </a:r>
            <a:endParaRPr lang="el-GR" altLang="en-US" sz="1300" i="1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467360" y="1784985"/>
            <a:ext cx="3793490" cy="33718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l-GR" altLang="en-US" sz="1600" b="1">
                <a:latin typeface="Calibri Light" panose="020F0302020204030204" pitchFamily="34" charset="0"/>
                <a:cs typeface="Calibri Light" panose="020F0302020204030204" pitchFamily="34" charset="0"/>
                <a:sym typeface="+mn-ea"/>
              </a:rPr>
              <a:t>Μακροχρόνια Κινητικότητα</a:t>
            </a:r>
            <a:endParaRPr lang="el-GR" altLang="en-US" sz="1600" b="1">
              <a:latin typeface="Calibri Light" panose="020F0302020204030204" pitchFamily="34" charset="0"/>
              <a:cs typeface="Calibri Light" panose="020F0302020204030204" pitchFamily="34" charset="0"/>
              <a:sym typeface="+mn-ea"/>
            </a:endParaRPr>
          </a:p>
        </p:txBody>
      </p:sp>
      <p:sp>
        <p:nvSpPr>
          <p:cNvPr id="11" name="Subtitle 4"/>
          <p:cNvSpPr>
            <a:spLocks noGrp="1"/>
          </p:cNvSpPr>
          <p:nvPr/>
        </p:nvSpPr>
        <p:spPr>
          <a:xfrm>
            <a:off x="4662805" y="4869180"/>
            <a:ext cx="3465195" cy="38608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lvl1pPr marL="0" indent="0" algn="ctr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l-GR" altLang="en-US" sz="1400"/>
          </a:p>
        </p:txBody>
      </p:sp>
      <p:sp>
        <p:nvSpPr>
          <p:cNvPr id="12" name="Text Box 11"/>
          <p:cNvSpPr txBox="1"/>
          <p:nvPr/>
        </p:nvSpPr>
        <p:spPr>
          <a:xfrm>
            <a:off x="467995" y="4291965"/>
            <a:ext cx="3793490" cy="7188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 anchor="t">
            <a:noAutofit/>
          </a:bodyPr>
          <a:lstStyle/>
          <a:p>
            <a:r>
              <a:rPr lang="el-GR" altLang="en-US" sz="1300" b="1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+mn-ea"/>
              </a:rPr>
              <a:t>+250 </a:t>
            </a:r>
            <a:r>
              <a:rPr lang="el-GR" altLang="el-GR" sz="1300" b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+mn-ea"/>
              </a:rPr>
              <a:t>€ ανά μήνα</a:t>
            </a:r>
            <a:r>
              <a:rPr lang="el-GR" altLang="el-GR" sz="1300" b="1" dirty="0">
                <a:latin typeface="Calibri Light" panose="020F0302020204030204" pitchFamily="34" charset="0"/>
                <a:cs typeface="Calibri Light" panose="020F0302020204030204" pitchFamily="34" charset="0"/>
                <a:sym typeface="+mn-ea"/>
              </a:rPr>
              <a:t> </a:t>
            </a:r>
            <a:r>
              <a:rPr lang="el-GR" altLang="el-GR" sz="1300" i="1" dirty="0">
                <a:latin typeface="Calibri Light" panose="020F0302020204030204" pitchFamily="34" charset="0"/>
                <a:cs typeface="Calibri Light" panose="020F0302020204030204" pitchFamily="34" charset="0"/>
                <a:sym typeface="+mn-ea"/>
              </a:rPr>
              <a:t>για τους φοιτητές που εντάσσονται στην κατηγορία των</a:t>
            </a:r>
            <a:r>
              <a:rPr lang="el-GR" altLang="el-GR" sz="1300" b="1" i="1" dirty="0">
                <a:latin typeface="Calibri Light" panose="020F0302020204030204" pitchFamily="34" charset="0"/>
                <a:cs typeface="Calibri Light" panose="020F0302020204030204" pitchFamily="34" charset="0"/>
                <a:sym typeface="+mn-ea"/>
              </a:rPr>
              <a:t> </a:t>
            </a:r>
            <a:r>
              <a:rPr lang="el-GR" altLang="el-GR" sz="1300" b="1" i="1" u="sng" dirty="0">
                <a:latin typeface="Calibri Light" panose="020F0302020204030204" pitchFamily="34" charset="0"/>
                <a:cs typeface="Calibri Light" panose="020F0302020204030204" pitchFamily="34" charset="0"/>
                <a:sym typeface="+mn-ea"/>
              </a:rPr>
              <a:t>Ατόμων με Λιγότερες Ευκαιρίες. </a:t>
            </a:r>
            <a:endParaRPr lang="el-GR" altLang="el-GR" sz="1300" b="1" i="1" u="sng" dirty="0">
              <a:latin typeface="Calibri Light" panose="020F0302020204030204" pitchFamily="34" charset="0"/>
              <a:cs typeface="Calibri Light" panose="020F0302020204030204" pitchFamily="34" charset="0"/>
              <a:sym typeface="+mn-ea"/>
            </a:endParaRPr>
          </a:p>
          <a:p>
            <a:endParaRPr lang="el-GR" altLang="el-GR" sz="1300" b="1" i="1" u="sng" dirty="0">
              <a:latin typeface="Calibri Light" panose="020F0302020204030204" pitchFamily="34" charset="0"/>
              <a:cs typeface="Calibri Light" panose="020F0302020204030204" pitchFamily="34" charset="0"/>
              <a:sym typeface="+mn-ea"/>
            </a:endParaRPr>
          </a:p>
        </p:txBody>
      </p:sp>
      <p:sp>
        <p:nvSpPr>
          <p:cNvPr id="13" name="Text Box 12"/>
          <p:cNvSpPr txBox="1"/>
          <p:nvPr/>
        </p:nvSpPr>
        <p:spPr>
          <a:xfrm>
            <a:off x="4288155" y="1784985"/>
            <a:ext cx="4532630" cy="33718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l-GR" altLang="en-US" sz="1600" b="1">
                <a:latin typeface="Calibri Light" panose="020F0302020204030204" pitchFamily="34" charset="0"/>
                <a:cs typeface="Calibri Light" panose="020F0302020204030204" pitchFamily="34" charset="0"/>
                <a:sym typeface="+mn-ea"/>
              </a:rPr>
              <a:t>Βραχυχρόνια Κινητικότητα</a:t>
            </a:r>
            <a:endParaRPr lang="el-GR" altLang="en-US" sz="1600" b="1">
              <a:latin typeface="Calibri Light" panose="020F0302020204030204" pitchFamily="34" charset="0"/>
              <a:cs typeface="Calibri Light" panose="020F0302020204030204" pitchFamily="34" charset="0"/>
              <a:sym typeface="+mn-ea"/>
            </a:endParaRPr>
          </a:p>
        </p:txBody>
      </p:sp>
      <p:sp>
        <p:nvSpPr>
          <p:cNvPr id="14" name="Text Box 13"/>
          <p:cNvSpPr txBox="1"/>
          <p:nvPr/>
        </p:nvSpPr>
        <p:spPr>
          <a:xfrm>
            <a:off x="4288155" y="3836035"/>
            <a:ext cx="4532630" cy="11715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 anchor="t">
            <a:noAutofit/>
          </a:bodyPr>
          <a:lstStyle/>
          <a:p>
            <a:r>
              <a:rPr lang="el-GR" altLang="el-GR" sz="1250" dirty="0">
                <a:latin typeface="Calibri Light" panose="020F0302020204030204" pitchFamily="34" charset="0"/>
                <a:cs typeface="Calibri Light" panose="020F0302020204030204" pitchFamily="34" charset="0"/>
                <a:sym typeface="+mn-ea"/>
              </a:rPr>
              <a:t>Για τους φοιτητές που εντάσσονται στην κατηγορία των</a:t>
            </a:r>
            <a:r>
              <a:rPr lang="el-GR" altLang="el-GR" sz="1250" b="1" dirty="0">
                <a:latin typeface="Calibri Light" panose="020F0302020204030204" pitchFamily="34" charset="0"/>
                <a:cs typeface="Calibri Light" panose="020F0302020204030204" pitchFamily="34" charset="0"/>
                <a:sym typeface="+mn-ea"/>
              </a:rPr>
              <a:t> </a:t>
            </a:r>
            <a:r>
              <a:rPr lang="el-GR" altLang="el-GR" sz="1250" b="1" u="sng" dirty="0">
                <a:latin typeface="Calibri Light" panose="020F0302020204030204" pitchFamily="34" charset="0"/>
                <a:cs typeface="Calibri Light" panose="020F0302020204030204" pitchFamily="34" charset="0"/>
                <a:sym typeface="+mn-ea"/>
              </a:rPr>
              <a:t>Ατόμων με Λιγότερες Ευκαιρίες:</a:t>
            </a:r>
            <a:endParaRPr lang="el-GR" altLang="el-GR" sz="1250" b="1" u="sng" dirty="0">
              <a:latin typeface="Calibri Light" panose="020F0302020204030204" pitchFamily="34" charset="0"/>
              <a:cs typeface="Calibri Light" panose="020F0302020204030204" pitchFamily="34" charset="0"/>
              <a:sym typeface="+mn-ea"/>
            </a:endParaRPr>
          </a:p>
          <a:p>
            <a:endParaRPr lang="el-GR" altLang="el-GR" sz="1250" b="1" u="sng" dirty="0">
              <a:latin typeface="Calibri Light" panose="020F0302020204030204" pitchFamily="34" charset="0"/>
              <a:cs typeface="Calibri Light" panose="020F0302020204030204" pitchFamily="34" charset="0"/>
              <a:sym typeface="+mn-ea"/>
            </a:endParaRPr>
          </a:p>
          <a:p>
            <a:r>
              <a:rPr lang="el-GR" altLang="el-GR" sz="1200" dirty="0">
                <a:latin typeface="Calibri Light" panose="020F0302020204030204" pitchFamily="34" charset="0"/>
                <a:cs typeface="Calibri Light" panose="020F0302020204030204" pitchFamily="34" charset="0"/>
                <a:sym typeface="+mn-ea"/>
              </a:rPr>
              <a:t> - </a:t>
            </a:r>
            <a:r>
              <a:rPr lang="el-GR" altLang="el-GR" sz="1200" i="1" dirty="0">
                <a:latin typeface="Calibri Light" panose="020F0302020204030204" pitchFamily="34" charset="0"/>
                <a:cs typeface="Calibri Light" panose="020F0302020204030204" pitchFamily="34" charset="0"/>
                <a:sym typeface="+mn-ea"/>
              </a:rPr>
              <a:t>για φυσική κινητκότητα </a:t>
            </a:r>
            <a:r>
              <a:rPr lang="el-GR" altLang="el-GR" sz="1200" i="1" dirty="0">
                <a:latin typeface="Calibri Light" panose="020F0302020204030204" pitchFamily="34" charset="0"/>
                <a:ea typeface="SimSun" panose="02010600030101010101" pitchFamily="2" charset="-122"/>
                <a:cs typeface="Calibri Light" panose="020F0302020204030204" pitchFamily="34" charset="0"/>
                <a:sym typeface="+mn-ea"/>
              </a:rPr>
              <a:t> ≤ </a:t>
            </a:r>
            <a:r>
              <a:rPr lang="el-GR" altLang="el-GR" sz="1200" i="1" dirty="0">
                <a:latin typeface="Calibri Light" panose="020F0302020204030204" pitchFamily="34" charset="0"/>
                <a:cs typeface="Calibri Light" panose="020F0302020204030204" pitchFamily="34" charset="0"/>
                <a:sym typeface="+mn-ea"/>
              </a:rPr>
              <a:t>των 14 ημερών: </a:t>
            </a:r>
            <a:r>
              <a:rPr lang="el-GR" altLang="el-GR" sz="1200" b="1" i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+mn-ea"/>
              </a:rPr>
              <a:t>+100 € </a:t>
            </a:r>
            <a:r>
              <a:rPr lang="el-GR" altLang="el-GR" sz="1150" b="1" i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+mn-ea"/>
              </a:rPr>
              <a:t>ανά μήνα</a:t>
            </a:r>
            <a:r>
              <a:rPr lang="el-GR" altLang="el-GR" sz="1200" i="1" dirty="0">
                <a:latin typeface="Calibri Light" panose="020F0302020204030204" pitchFamily="34" charset="0"/>
                <a:cs typeface="Calibri Light" panose="020F0302020204030204" pitchFamily="34" charset="0"/>
                <a:sym typeface="+mn-ea"/>
              </a:rPr>
              <a:t> (</a:t>
            </a:r>
            <a:r>
              <a:rPr lang="el-GR" altLang="el-GR" sz="1000" b="1" i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ea typeface="SimSun" panose="02010600030101010101" pitchFamily="2" charset="-122"/>
                <a:cs typeface="Calibri Light" panose="020F0302020204030204" pitchFamily="34" charset="0"/>
                <a:sym typeface="+mn-ea"/>
              </a:rPr>
              <a:t>εφάπαξ)</a:t>
            </a:r>
            <a:endParaRPr lang="el-GR" altLang="el-GR" sz="1200" i="1" dirty="0">
              <a:latin typeface="Calibri Light" panose="020F0302020204030204" pitchFamily="34" charset="0"/>
              <a:ea typeface="SimSun" panose="02010600030101010101" pitchFamily="2" charset="-122"/>
              <a:cs typeface="Calibri Light" panose="020F0302020204030204" pitchFamily="34" charset="0"/>
              <a:sym typeface="+mn-ea"/>
            </a:endParaRPr>
          </a:p>
          <a:p>
            <a:r>
              <a:rPr lang="el-GR" altLang="el-GR" sz="1200" i="1" dirty="0">
                <a:latin typeface="Calibri Light" panose="020F0302020204030204" pitchFamily="34" charset="0"/>
                <a:ea typeface="SimSun" panose="02010600030101010101" pitchFamily="2" charset="-122"/>
                <a:cs typeface="Calibri Light" panose="020F0302020204030204" pitchFamily="34" charset="0"/>
                <a:sym typeface="+mn-ea"/>
              </a:rPr>
              <a:t> - για φυσική κινητικότητα &gt; των 14 ημερών: </a:t>
            </a:r>
            <a:r>
              <a:rPr lang="el-GR" altLang="el-GR" sz="1200" b="1" i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ea typeface="SimSun" panose="02010600030101010101" pitchFamily="2" charset="-122"/>
                <a:cs typeface="Calibri Light" panose="020F0302020204030204" pitchFamily="34" charset="0"/>
                <a:sym typeface="+mn-ea"/>
              </a:rPr>
              <a:t>+150 </a:t>
            </a:r>
            <a:r>
              <a:rPr lang="el-GR" altLang="el-GR" sz="1200" b="1" i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+mn-ea"/>
              </a:rPr>
              <a:t>€ </a:t>
            </a:r>
            <a:r>
              <a:rPr lang="el-GR" altLang="el-GR" sz="1150" b="1" i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+mn-ea"/>
              </a:rPr>
              <a:t>ανά μήνα</a:t>
            </a:r>
            <a:r>
              <a:rPr lang="el-GR" altLang="el-GR" sz="1200" b="1" i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+mn-ea"/>
              </a:rPr>
              <a:t> (</a:t>
            </a:r>
            <a:r>
              <a:rPr lang="el-GR" altLang="el-GR" sz="1000" b="1" i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ea typeface="SimSun" panose="02010600030101010101" pitchFamily="2" charset="-122"/>
                <a:cs typeface="Calibri Light" panose="020F0302020204030204" pitchFamily="34" charset="0"/>
                <a:sym typeface="+mn-ea"/>
              </a:rPr>
              <a:t>εφάπαξ)</a:t>
            </a:r>
            <a:endParaRPr lang="el-GR" altLang="el-GR" sz="1200" i="1" dirty="0">
              <a:latin typeface="Calibri Light" panose="020F0302020204030204" pitchFamily="34" charset="0"/>
              <a:ea typeface="SimSun" panose="02010600030101010101" pitchFamily="2" charset="-122"/>
              <a:cs typeface="Calibri Light" panose="020F0302020204030204" pitchFamily="34" charset="0"/>
              <a:sym typeface="+mn-ea"/>
            </a:endParaRPr>
          </a:p>
          <a:p>
            <a:endParaRPr lang="el-GR" altLang="el-GR" sz="1200" i="1" dirty="0">
              <a:latin typeface="Calibri Light" panose="020F0302020204030204" pitchFamily="34" charset="0"/>
              <a:ea typeface="SimSun" panose="02010600030101010101" pitchFamily="2" charset="-122"/>
              <a:cs typeface="Calibri Light" panose="020F0302020204030204" pitchFamily="34" charset="0"/>
              <a:sym typeface="+mn-ea"/>
            </a:endParaRPr>
          </a:p>
        </p:txBody>
      </p:sp>
      <p:sp>
        <p:nvSpPr>
          <p:cNvPr id="15" name="Text Box 14"/>
          <p:cNvSpPr txBox="1"/>
          <p:nvPr/>
        </p:nvSpPr>
        <p:spPr>
          <a:xfrm>
            <a:off x="467995" y="2908935"/>
            <a:ext cx="3792855" cy="1383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 anchor="t">
            <a:noAutofit/>
          </a:bodyPr>
          <a:lstStyle/>
          <a:p>
            <a:pPr algn="just"/>
            <a:r>
              <a:rPr lang="el-GR" altLang="en-US" sz="1250" b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+mn-ea"/>
              </a:rPr>
              <a:t>Δαπάνες μετακίνησης /Ταξιδιού:</a:t>
            </a:r>
            <a:r>
              <a:rPr lang="el-GR" altLang="en-US" sz="1250" b="1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+mn-ea"/>
              </a:rPr>
              <a:t> </a:t>
            </a:r>
            <a:r>
              <a:rPr lang="el-GR" altLang="en-US" sz="1250" b="1" i="1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+mn-ea"/>
              </a:rPr>
              <a:t>βάσει χιλιομετρικής απόστασης </a:t>
            </a:r>
            <a:r>
              <a:rPr lang="el-GR" altLang="en-US" sz="1250" i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+mn-ea"/>
              </a:rPr>
              <a:t>ανάμεσα στον τόπο προέλευσης του Ιδρύματος Αποστολής και στον τόπο διεξαγωγής της δραστηριότητας (φορέα υποδοχής) και ανάλογα με τον τρόπο μετακίνησης</a:t>
            </a:r>
            <a:r>
              <a:rPr lang="el-GR" altLang="en-US" sz="1250" b="1" i="1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+mn-ea"/>
              </a:rPr>
              <a:t> (συνήθης μετακίνηση/ πράσινη μετακίνηση)</a:t>
            </a:r>
            <a:endParaRPr lang="el-GR" altLang="el-GR" sz="1250" b="1" i="1" u="sng" dirty="0">
              <a:latin typeface="Calibri Light" panose="020F0302020204030204" pitchFamily="34" charset="0"/>
              <a:cs typeface="Calibri Light" panose="020F0302020204030204" pitchFamily="34" charset="0"/>
              <a:sym typeface="+mn-ea"/>
            </a:endParaRPr>
          </a:p>
        </p:txBody>
      </p:sp>
      <p:sp>
        <p:nvSpPr>
          <p:cNvPr id="16" name="Text Box 15"/>
          <p:cNvSpPr txBox="1"/>
          <p:nvPr/>
        </p:nvSpPr>
        <p:spPr>
          <a:xfrm>
            <a:off x="4288155" y="2813685"/>
            <a:ext cx="4532630" cy="10287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 anchor="t">
            <a:noAutofit/>
          </a:bodyPr>
          <a:lstStyle/>
          <a:p>
            <a:pPr algn="just"/>
            <a:r>
              <a:rPr lang="el-GR" altLang="en-US" sz="1100" b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+mn-ea"/>
              </a:rPr>
              <a:t>Δαπάνες μετακίνησης /Ταξιδιού:</a:t>
            </a:r>
            <a:r>
              <a:rPr lang="el-GR" altLang="en-US" sz="1100" b="1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+mn-ea"/>
              </a:rPr>
              <a:t> </a:t>
            </a:r>
            <a:r>
              <a:rPr lang="el-GR" altLang="en-US" sz="1200" b="1" i="1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+mn-ea"/>
              </a:rPr>
              <a:t>βάσει χιλιομετρικής απόστασης </a:t>
            </a:r>
            <a:r>
              <a:rPr lang="el-GR" altLang="en-US" sz="1200" i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+mn-ea"/>
              </a:rPr>
              <a:t>ανάμεσα στον τόπο προέλευσης του Ιδρύματος Αποστολής και στον τόπο διεξαγωγής της δραστηριότητας (φορέα υποδοχής) και ανάλογα με τον τρόπο μετακίνησης</a:t>
            </a:r>
            <a:r>
              <a:rPr lang="el-GR" altLang="en-US" sz="1200" b="1" i="1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+mn-ea"/>
              </a:rPr>
              <a:t> (συνήθης μετακίνηση/ πράσινη μετακίνηση).</a:t>
            </a:r>
            <a:endParaRPr lang="el-GR" altLang="el-GR" sz="1200" b="1" i="1" u="sng" dirty="0">
              <a:latin typeface="Calibri Light" panose="020F0302020204030204" pitchFamily="34" charset="0"/>
              <a:cs typeface="Calibri Light" panose="020F0302020204030204" pitchFamily="34" charset="0"/>
              <a:sym typeface="+mn-ea"/>
            </a:endParaRPr>
          </a:p>
        </p:txBody>
      </p:sp>
      <p:sp>
        <p:nvSpPr>
          <p:cNvPr id="17" name="Text Box 16"/>
          <p:cNvSpPr txBox="1"/>
          <p:nvPr/>
        </p:nvSpPr>
        <p:spPr>
          <a:xfrm>
            <a:off x="467995" y="5219700"/>
            <a:ext cx="8352790" cy="98298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 anchor="t">
            <a:noAutofit/>
          </a:bodyPr>
          <a:lstStyle/>
          <a:p>
            <a:pPr algn="ctr"/>
            <a:r>
              <a:rPr lang="el-GR" altLang="en-US" sz="1200" b="1" u="sng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+mn-ea"/>
              </a:rPr>
              <a:t>Συνήθης μετακίνηση</a:t>
            </a:r>
            <a:r>
              <a:rPr lang="el-GR" altLang="en-US" sz="1200" b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+mn-ea"/>
              </a:rPr>
              <a:t>:</a:t>
            </a:r>
            <a:r>
              <a:rPr lang="el-GR" altLang="en-US" sz="1200" b="1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+mn-ea"/>
              </a:rPr>
              <a:t> +2 ημέρες</a:t>
            </a:r>
            <a:r>
              <a:rPr lang="el-GR" altLang="en-US" sz="1200" b="1">
                <a:solidFill>
                  <a:schemeClr val="accent1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+mn-ea"/>
              </a:rPr>
              <a:t> </a:t>
            </a:r>
            <a:r>
              <a:rPr lang="el-GR" altLang="en-US" sz="1200" b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+mn-ea"/>
              </a:rPr>
              <a:t>πρόσθετη επιχορήγηση για την κάλυψη ατομικών δαπανών.</a:t>
            </a:r>
            <a:endParaRPr lang="el-GR" altLang="en-US" sz="1200" b="1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  <a:sym typeface="+mn-ea"/>
            </a:endParaRPr>
          </a:p>
          <a:p>
            <a:pPr algn="ctr"/>
            <a:r>
              <a:rPr lang="el-GR" altLang="el-GR" sz="1200" b="1" u="sng" dirty="0">
                <a:latin typeface="Calibri Light" panose="020F0302020204030204" pitchFamily="34" charset="0"/>
                <a:cs typeface="Calibri Light" panose="020F0302020204030204" pitchFamily="34" charset="0"/>
                <a:sym typeface="+mn-ea"/>
              </a:rPr>
              <a:t>Πράσινη μετακίνηση:</a:t>
            </a:r>
            <a:r>
              <a:rPr lang="el-GR" altLang="el-GR" sz="1200" b="1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+mn-ea"/>
              </a:rPr>
              <a:t> +6 ημέρες </a:t>
            </a:r>
            <a:r>
              <a:rPr lang="en-US" altLang="el-GR" sz="1200" b="1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+mn-ea"/>
              </a:rPr>
              <a:t>(max.) </a:t>
            </a:r>
            <a:r>
              <a:rPr lang="el-GR" altLang="en-US" sz="1200" b="1">
                <a:latin typeface="Calibri Light" panose="020F0302020204030204" pitchFamily="34" charset="0"/>
                <a:cs typeface="Calibri Light" panose="020F0302020204030204" pitchFamily="34" charset="0"/>
                <a:sym typeface="+mn-ea"/>
              </a:rPr>
              <a:t>πρόσθετη επιχορήγηση για την κάλυψη ατομικών δαπανών.</a:t>
            </a:r>
            <a:endParaRPr lang="el-GR" altLang="en-US" sz="1200" b="1">
              <a:latin typeface="Calibri Light" panose="020F0302020204030204" pitchFamily="34" charset="0"/>
              <a:cs typeface="Calibri Light" panose="020F0302020204030204" pitchFamily="34" charset="0"/>
              <a:sym typeface="+mn-ea"/>
            </a:endParaRPr>
          </a:p>
          <a:p>
            <a:pPr algn="ctr"/>
            <a:endParaRPr lang="el-GR" altLang="el-GR" sz="1200" b="1" dirty="0">
              <a:solidFill>
                <a:srgbClr val="C00000"/>
              </a:solidFill>
              <a:latin typeface="Calibri Light" panose="020F0302020204030204" pitchFamily="34" charset="0"/>
              <a:cs typeface="Calibri Light" panose="020F0302020204030204" pitchFamily="34" charset="0"/>
              <a:sym typeface="+mn-ea"/>
            </a:endParaRPr>
          </a:p>
          <a:p>
            <a:pPr algn="ctr"/>
            <a:r>
              <a:rPr lang="el-GR" altLang="el-GR" sz="1200" b="1" dirty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+mn-ea"/>
              </a:rPr>
              <a:t>Πράσινη μετακίνηση: είναι η μετακίνηση με τρένο, λεωφορείο</a:t>
            </a:r>
            <a:r>
              <a:rPr lang="en-US" altLang="el-GR" sz="1200" b="1" dirty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+mn-ea"/>
              </a:rPr>
              <a:t>, </a:t>
            </a:r>
            <a:r>
              <a:rPr lang="el-GR" altLang="el-GR" sz="1200" b="1" dirty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+mn-ea"/>
              </a:rPr>
              <a:t>ποδήλατο και συνεπιβατισμό.</a:t>
            </a:r>
            <a:endParaRPr lang="el-GR" altLang="el-GR" sz="1200" b="1" dirty="0">
              <a:solidFill>
                <a:schemeClr val="accent6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  <a:sym typeface="+mn-ea"/>
            </a:endParaRP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87320" y="165833"/>
            <a:ext cx="2412485" cy="151404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3 - TextBox"/>
          <p:cNvSpPr txBox="1"/>
          <p:nvPr/>
        </p:nvSpPr>
        <p:spPr>
          <a:xfrm>
            <a:off x="467995" y="1417955"/>
            <a:ext cx="8333105" cy="82994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just"/>
            <a:r>
              <a:rPr lang="el-GR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Η χρηματοδότηση </a:t>
            </a:r>
            <a:r>
              <a:rPr lang="el-GR" sz="1600" dirty="0">
                <a:latin typeface="Segoe UI" panose="020B0502040204020203" pitchFamily="34" charset="0"/>
                <a:cs typeface="Segoe UI" panose="020B0502040204020203" pitchFamily="34" charset="0"/>
              </a:rPr>
              <a:t>για την</a:t>
            </a:r>
            <a:r>
              <a:rPr lang="el-GR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l-GR" sz="1600" b="1" i="1" dirty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κάλυψη δαπανών </a:t>
            </a:r>
            <a:r>
              <a:rPr lang="el-GR" sz="1600" b="1" i="1" dirty="0" smtClean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μετακίνησης/ταξιδίου </a:t>
            </a:r>
            <a:r>
              <a:rPr lang="el-GR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υπολογίζεται </a:t>
            </a:r>
            <a:r>
              <a:rPr lang="el-GR" sz="1600" dirty="0">
                <a:latin typeface="Segoe UI" panose="020B0502040204020203" pitchFamily="34" charset="0"/>
                <a:cs typeface="Segoe UI" panose="020B0502040204020203" pitchFamily="34" charset="0"/>
              </a:rPr>
              <a:t>βάσει χιλιομετρικής απόστασης ανάμεσα </a:t>
            </a:r>
            <a:r>
              <a:rPr lang="el-GR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στον τόπο προέλευσης </a:t>
            </a:r>
            <a:r>
              <a:rPr lang="el-GR" sz="1600" dirty="0">
                <a:latin typeface="Segoe UI" panose="020B0502040204020203" pitchFamily="34" charset="0"/>
                <a:cs typeface="Segoe UI" panose="020B0502040204020203" pitchFamily="34" charset="0"/>
              </a:rPr>
              <a:t>του μετακινούμενου και στον τόπο διεξαγωγής της </a:t>
            </a:r>
            <a:r>
              <a:rPr lang="el-GR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δραστηριότητας. </a:t>
            </a:r>
            <a:r>
              <a:rPr lang="el-GR" sz="1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Τιμές </a:t>
            </a:r>
            <a:r>
              <a:rPr lang="el-GR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ανά ζώνη </a:t>
            </a:r>
            <a:r>
              <a:rPr lang="el-GR" sz="1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χιλιομέτρων</a:t>
            </a:r>
            <a:r>
              <a:rPr lang="el-GR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  <a:endParaRPr lang="el-GR" sz="16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467995" y="212725"/>
            <a:ext cx="4572000" cy="1087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marR="0" algn="l" defTabSz="685800" rtl="0" eaLnBrk="1" fontAlgn="base" latinLnBrk="0" hangingPunct="1">
              <a:lnSpc>
                <a:spcPct val="90000"/>
              </a:lnSpc>
              <a:buClrTx/>
              <a:buSzTx/>
              <a:buFont typeface="Wingdings" panose="05000000000000000000" charset="0"/>
              <a:buNone/>
            </a:pPr>
            <a:r>
              <a:rPr lang="en-US" altLang="el-GR" sz="2000" b="1" u="sng">
                <a:solidFill>
                  <a:srgbClr val="800000"/>
                </a:solidFill>
                <a:latin typeface="+mj-lt"/>
                <a:ea typeface="+mj-ea"/>
                <a:cs typeface="Arial" panose="020B0604020202020204" pitchFamily="34" charset="0"/>
                <a:sym typeface="+mn-ea"/>
              </a:rPr>
              <a:t>Erasmus+ </a:t>
            </a:r>
            <a:r>
              <a:rPr lang="el-GR" altLang="el-GR" sz="2000" b="1" u="sng">
                <a:solidFill>
                  <a:srgbClr val="800000"/>
                </a:solidFill>
                <a:latin typeface="+mj-lt"/>
                <a:ea typeface="+mj-ea"/>
                <a:cs typeface="Arial" panose="020B0604020202020204" pitchFamily="34" charset="0"/>
                <a:sym typeface="+mn-ea"/>
              </a:rPr>
              <a:t>για Πρακτική Άσκηση</a:t>
            </a:r>
            <a:br>
              <a:rPr lang="el-GR" altLang="el-GR" sz="2000" b="1" u="sng" dirty="0">
                <a:solidFill>
                  <a:srgbClr val="800000"/>
                </a:solidFill>
                <a:cs typeface="Arial" panose="020B0604020202020204" pitchFamily="34" charset="0"/>
                <a:sym typeface="+mn-ea"/>
              </a:rPr>
            </a:br>
            <a:r>
              <a:rPr lang="el-GR" altLang="el-GR" sz="2000" b="1" dirty="0">
                <a:solidFill>
                  <a:srgbClr val="800000"/>
                </a:solidFill>
                <a:cs typeface="Arial" panose="020B0604020202020204" pitchFamily="34" charset="0"/>
                <a:sym typeface="+mn-ea"/>
              </a:rPr>
              <a:t>Μακροχρόνια</a:t>
            </a:r>
            <a:r>
              <a:rPr lang="en-US" altLang="el-GR" sz="2000" b="1" dirty="0">
                <a:solidFill>
                  <a:srgbClr val="800000"/>
                </a:solidFill>
                <a:cs typeface="Arial" panose="020B0604020202020204" pitchFamily="34" charset="0"/>
                <a:sym typeface="+mn-ea"/>
              </a:rPr>
              <a:t> </a:t>
            </a:r>
            <a:r>
              <a:rPr lang="el-GR" altLang="en-US" sz="2000" b="1" dirty="0">
                <a:solidFill>
                  <a:srgbClr val="800000"/>
                </a:solidFill>
                <a:cs typeface="Arial" panose="020B0604020202020204" pitchFamily="34" charset="0"/>
                <a:sym typeface="+mn-ea"/>
              </a:rPr>
              <a:t>Κινητικότητα:</a:t>
            </a:r>
            <a:br>
              <a:rPr lang="el-GR" altLang="el-GR" sz="2000" b="1" dirty="0">
                <a:solidFill>
                  <a:srgbClr val="800000"/>
                </a:solidFill>
                <a:cs typeface="Arial" panose="020B0604020202020204" pitchFamily="34" charset="0"/>
                <a:sym typeface="+mn-ea"/>
              </a:rPr>
            </a:br>
            <a:r>
              <a:rPr lang="el-GR" altLang="el-GR" sz="1600" b="1" i="1">
                <a:solidFill>
                  <a:srgbClr val="8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j-lt"/>
                <a:ea typeface="+mj-ea"/>
                <a:cs typeface="Arial" panose="020B0604020202020204" pitchFamily="34" charset="0"/>
                <a:sym typeface="+mn-ea"/>
              </a:rPr>
              <a:t>Κάλυψη δαπανών μετακίνησης/ταξιδίου </a:t>
            </a:r>
            <a:endParaRPr lang="el-GR" altLang="el-GR" sz="1600" b="1" i="1">
              <a:solidFill>
                <a:srgbClr val="800000"/>
              </a:solidFill>
              <a:effectLst>
                <a:outerShdw blurRad="38100" dist="38100" dir="2700000">
                  <a:srgbClr val="C0C0C0"/>
                </a:outerShdw>
              </a:effectLst>
              <a:latin typeface="+mj-lt"/>
              <a:ea typeface="+mj-ea"/>
              <a:cs typeface="Arial" panose="020B0604020202020204" pitchFamily="34" charset="0"/>
              <a:sym typeface="+mn-ea"/>
            </a:endParaRPr>
          </a:p>
          <a:p>
            <a:pPr marL="0" marR="0" algn="l" defTabSz="685800" rtl="0" eaLnBrk="1" fontAlgn="base" latinLnBrk="0" hangingPunct="1">
              <a:lnSpc>
                <a:spcPct val="90000"/>
              </a:lnSpc>
              <a:buClrTx/>
              <a:buSzTx/>
              <a:buFont typeface="Wingdings" panose="05000000000000000000" charset="0"/>
              <a:buNone/>
            </a:pPr>
            <a:r>
              <a:rPr lang="el-GR" altLang="el-GR" sz="1600" b="1" i="1">
                <a:solidFill>
                  <a:srgbClr val="8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j-lt"/>
                <a:ea typeface="+mj-ea"/>
                <a:cs typeface="Arial" panose="020B0604020202020204" pitchFamily="34" charset="0"/>
                <a:sym typeface="+mn-ea"/>
              </a:rPr>
              <a:t>για  Πρακτική Άσκηση</a:t>
            </a:r>
            <a:endParaRPr lang="el-GR" altLang="el-GR" sz="1600" b="1" dirty="0" smtClean="0">
              <a:solidFill>
                <a:srgbClr val="800000"/>
              </a:solidFill>
              <a:effectLst>
                <a:outerShdw blurRad="38100" dist="38100" dir="2700000">
                  <a:srgbClr val="C0C0C0"/>
                </a:outerShdw>
              </a:effectLst>
              <a:cs typeface="Calibri" panose="020F0502020204030204" pitchFamily="34" charset="0"/>
              <a:sym typeface="+mn-ea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>
            <p:ph sz="half" idx="1"/>
          </p:nvPr>
        </p:nvPicPr>
        <p:blipFill>
          <a:blip r:embed="rId1"/>
          <a:srcRect/>
          <a:stretch>
            <a:fillRect/>
          </a:stretch>
        </p:blipFill>
        <p:spPr bwMode="auto">
          <a:xfrm>
            <a:off x="1043305" y="2420620"/>
            <a:ext cx="7072630" cy="3937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Content Placeholder 99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23050" y="234950"/>
            <a:ext cx="1892300" cy="118300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ChangeArrowheads="1"/>
          </p:cNvSpPr>
          <p:nvPr>
            <p:ph type="title" hasCustomPrompt="1"/>
          </p:nvPr>
        </p:nvSpPr>
        <p:spPr>
          <a:xfrm>
            <a:off x="683895" y="260985"/>
            <a:ext cx="4103370" cy="722630"/>
          </a:xfrm>
          <a:ln w="15875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noAutofit/>
          </a:bodyPr>
          <a:lstStyle/>
          <a:p>
            <a:pPr marL="0" marR="0" indent="0" algn="l" defTabSz="6858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br>
              <a:rPr kumimoji="0" lang="en-US" altLang="el-GR" sz="2000" b="1" i="0" u="sng" strike="noStrike" kern="1200" cap="none" spc="0" normalizeH="0" baseline="0" noProof="1">
                <a:solidFill>
                  <a:srgbClr val="800000"/>
                </a:solidFill>
                <a:latin typeface="+mj-lt"/>
                <a:ea typeface="+mj-ea"/>
                <a:cs typeface="Arial" panose="020B0604020202020204" pitchFamily="34" charset="0"/>
              </a:rPr>
            </a:br>
            <a:br>
              <a:rPr kumimoji="0" lang="en-US" altLang="el-GR" sz="2000" b="1" i="0" u="sng" strike="noStrike" kern="1200" cap="none" spc="0" normalizeH="0" baseline="0" noProof="1">
                <a:solidFill>
                  <a:srgbClr val="800000"/>
                </a:solidFill>
                <a:latin typeface="+mj-lt"/>
                <a:ea typeface="+mj-ea"/>
                <a:cs typeface="Arial" panose="020B0604020202020204" pitchFamily="34" charset="0"/>
              </a:rPr>
            </a:br>
            <a:br>
              <a:rPr kumimoji="0" lang="en-US" altLang="el-GR" sz="2000" b="1" i="0" u="sng" strike="noStrike" kern="1200" cap="none" spc="0" normalizeH="0" baseline="0" noProof="1">
                <a:solidFill>
                  <a:srgbClr val="800000"/>
                </a:solidFill>
                <a:latin typeface="+mj-lt"/>
                <a:ea typeface="+mj-ea"/>
                <a:cs typeface="Arial" panose="020B0604020202020204" pitchFamily="34" charset="0"/>
              </a:rPr>
            </a:br>
            <a:r>
              <a:rPr kumimoji="0" lang="en-US" altLang="el-GR" sz="2000" b="1" i="0" u="sng" strike="noStrike" kern="1200" cap="none" spc="0" normalizeH="0" baseline="0" noProof="1">
                <a:solidFill>
                  <a:srgbClr val="800000"/>
                </a:solidFill>
                <a:latin typeface="+mj-lt"/>
                <a:ea typeface="+mj-ea"/>
                <a:cs typeface="Arial" panose="020B0604020202020204" pitchFamily="34" charset="0"/>
              </a:rPr>
              <a:t>Erasmus+ </a:t>
            </a:r>
            <a:r>
              <a:rPr kumimoji="0" lang="el-GR" altLang="el-GR" sz="2000" b="1" i="0" u="sng" strike="noStrike" kern="1200" cap="none" spc="0" normalizeH="0" baseline="0" noProof="1">
                <a:solidFill>
                  <a:srgbClr val="800000"/>
                </a:solidFill>
                <a:latin typeface="+mj-lt"/>
                <a:ea typeface="+mj-ea"/>
                <a:cs typeface="Arial" panose="020B0604020202020204" pitchFamily="34" charset="0"/>
              </a:rPr>
              <a:t>για Πρακτική Άσκηση</a:t>
            </a:r>
            <a:br>
              <a:rPr lang="el-GR" altLang="el-GR" sz="2000" b="1" u="sng" dirty="0">
                <a:solidFill>
                  <a:srgbClr val="800000"/>
                </a:solidFill>
                <a:cs typeface="Arial" panose="020B0604020202020204" pitchFamily="34" charset="0"/>
              </a:rPr>
            </a:br>
            <a:r>
              <a:rPr kumimoji="0" lang="el-GR" altLang="el-GR" sz="1800" b="1" i="1" u="none" strike="noStrike" kern="1200" cap="none" spc="0" normalizeH="0" baseline="0" noProof="1">
                <a:solidFill>
                  <a:srgbClr val="8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Φοιτητές με λιγότερες ευκαιρίες.</a:t>
            </a:r>
            <a:br>
              <a:rPr kumimoji="0" lang="el-GR" altLang="el-GR" sz="1800" b="1" i="1" u="none" strike="noStrike" kern="1200" cap="none" spc="0" normalizeH="0" baseline="0" noProof="1">
                <a:solidFill>
                  <a:srgbClr val="8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br>
              <a:rPr kumimoji="0" lang="el-GR" altLang="el-GR" sz="1800" b="1" i="1" u="none" strike="noStrike" kern="1200" cap="none" spc="0" normalizeH="0" baseline="0" noProof="1">
                <a:solidFill>
                  <a:srgbClr val="8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br>
              <a:rPr kumimoji="0" lang="el-GR" altLang="el-GR" sz="1800" b="1" i="1" u="none" strike="noStrike" kern="1200" cap="none" spc="0" normalizeH="0" baseline="0" noProof="1">
                <a:solidFill>
                  <a:srgbClr val="8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br>
              <a:rPr kumimoji="0" lang="el-GR" altLang="el-GR" sz="1200" b="1" i="1" u="none" strike="noStrike" kern="1200" cap="none" spc="0" normalizeH="0" baseline="0" noProof="1">
                <a:solidFill>
                  <a:srgbClr val="8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endParaRPr kumimoji="0" lang="el-GR" altLang="el-GR" sz="1200" b="1" i="1" u="none" strike="noStrike" kern="1200" cap="none" spc="0" normalizeH="0" baseline="0" noProof="1">
              <a:solidFill>
                <a:srgbClr val="800000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4338" name="Ορθογώνιο 6"/>
          <p:cNvSpPr/>
          <p:nvPr/>
        </p:nvSpPr>
        <p:spPr>
          <a:xfrm>
            <a:off x="374015" y="1754505"/>
            <a:ext cx="5822950" cy="1449705"/>
          </a:xfrm>
          <a:prstGeom prst="rect">
            <a:avLst/>
          </a:prstGeom>
          <a:noFill/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anchor="t" anchorCtr="0">
            <a:noAutofit/>
          </a:bodyPr>
          <a:lstStyle/>
          <a:p>
            <a:pPr algn="just">
              <a:lnSpc>
                <a:spcPct val="130000"/>
              </a:lnSpc>
              <a:spcBef>
                <a:spcPct val="20000"/>
              </a:spcBef>
              <a:buClr>
                <a:srgbClr val="800000"/>
              </a:buClr>
              <a:buSzPct val="70000"/>
            </a:pPr>
            <a:r>
              <a:rPr lang="el-GR" altLang="el-GR" sz="1150" dirty="0">
                <a:latin typeface="Calibri Light" panose="020F0302020204030204" pitchFamily="34" charset="0"/>
                <a:cs typeface="Calibri Light" panose="020F0302020204030204" pitchFamily="34" charset="0"/>
              </a:rPr>
              <a:t>Οι φοιτητές που προέρχονται από ομάδες με λιγότερες ευκαιρίες και εφόσον πληρούν συγκεκριμένα κοινωνικο-οικονομικά κριτήρια, </a:t>
            </a:r>
            <a:r>
              <a:rPr lang="el-GR" altLang="el-GR" sz="115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δικαιούνται προσαύξησης:</a:t>
            </a:r>
            <a:endParaRPr lang="el-GR" altLang="el-GR" sz="115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30000"/>
              </a:lnSpc>
              <a:spcBef>
                <a:spcPct val="20000"/>
              </a:spcBef>
              <a:buClr>
                <a:srgbClr val="800000"/>
              </a:buClr>
              <a:buSzPct val="70000"/>
            </a:pPr>
            <a:r>
              <a:rPr lang="el-GR" altLang="el-GR" sz="115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  - </a:t>
            </a:r>
            <a:r>
              <a:rPr lang="el-GR" altLang="el-GR" sz="1150" b="1" dirty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Μακροχρόνια κινητικότητα:</a:t>
            </a:r>
            <a:r>
              <a:rPr lang="el-GR" altLang="el-GR" sz="115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l-GR" altLang="el-GR" sz="1150" b="1" dirty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250 € ανά μήνα</a:t>
            </a:r>
            <a:r>
              <a:rPr lang="el-GR" altLang="el-GR" sz="1150" dirty="0">
                <a:latin typeface="Calibri Light" panose="020F0302020204030204" pitchFamily="34" charset="0"/>
                <a:cs typeface="Calibri Light" panose="020F0302020204030204" pitchFamily="34" charset="0"/>
              </a:rPr>
              <a:t>, επιπλέον της μηνιαίας επιχορήγησης. </a:t>
            </a:r>
            <a:endParaRPr lang="el-GR" altLang="el-GR" sz="115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90000"/>
              </a:lnSpc>
              <a:spcBef>
                <a:spcPct val="20000"/>
              </a:spcBef>
              <a:buClr>
                <a:srgbClr val="800000"/>
              </a:buClr>
              <a:buSzPct val="70000"/>
            </a:pPr>
            <a:r>
              <a:rPr lang="el-GR" altLang="el-GR" sz="1150" dirty="0">
                <a:latin typeface="Calibri Light" panose="020F0302020204030204" pitchFamily="34" charset="0"/>
                <a:cs typeface="Calibri Light" panose="020F0302020204030204" pitchFamily="34" charset="0"/>
              </a:rPr>
              <a:t>   - </a:t>
            </a:r>
            <a:r>
              <a:rPr lang="el-GR" altLang="el-GR" sz="1150" b="1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Βραχυχρόνια κινητικότητα:</a:t>
            </a:r>
            <a:r>
              <a:rPr lang="el-GR" altLang="el-GR" sz="115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en-US" sz="1150" b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100 €</a:t>
            </a:r>
            <a:r>
              <a:rPr lang="en-US" altLang="en-US" sz="115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en-US" sz="1150" b="1" i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(έως </a:t>
            </a:r>
            <a:r>
              <a:rPr lang="el-GR" altLang="en-US" sz="1150" b="1" i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και </a:t>
            </a:r>
            <a:r>
              <a:rPr lang="en-US" altLang="en-US" sz="1150" b="1" i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14 ημέρες)</a:t>
            </a:r>
            <a:r>
              <a:rPr lang="en-US" altLang="en-US" sz="1150" dirty="0">
                <a:latin typeface="Calibri Light" panose="020F0302020204030204" pitchFamily="34" charset="0"/>
                <a:cs typeface="Calibri Light" panose="020F0302020204030204" pitchFamily="34" charset="0"/>
              </a:rPr>
              <a:t> και </a:t>
            </a:r>
            <a:r>
              <a:rPr lang="en-US" altLang="en-US" sz="1150" b="1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150 €</a:t>
            </a:r>
            <a:r>
              <a:rPr lang="en-US" altLang="en-US" sz="115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en-US" sz="1150" b="1" i="1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(από 15-30 ημέρες)</a:t>
            </a:r>
            <a:r>
              <a:rPr lang="en-US" altLang="en-US" sz="1150" dirty="0">
                <a:latin typeface="Calibri Light" panose="020F0302020204030204" pitchFamily="34" charset="0"/>
                <a:cs typeface="Calibri Light" panose="020F0302020204030204" pitchFamily="34" charset="0"/>
              </a:rPr>
              <a:t>,  </a:t>
            </a:r>
            <a:r>
              <a:rPr lang="el-GR" altLang="en-US" sz="1150" dirty="0">
                <a:latin typeface="Calibri Light" panose="020F0302020204030204" pitchFamily="34" charset="0"/>
                <a:cs typeface="Calibri Light" panose="020F0302020204030204" pitchFamily="34" charset="0"/>
              </a:rPr>
              <a:t>     </a:t>
            </a:r>
            <a:endParaRPr lang="el-GR" altLang="en-US" sz="115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90000"/>
              </a:lnSpc>
              <a:spcBef>
                <a:spcPct val="20000"/>
              </a:spcBef>
              <a:buClr>
                <a:srgbClr val="800000"/>
              </a:buClr>
              <a:buSzPct val="70000"/>
            </a:pPr>
            <a:r>
              <a:rPr lang="en-US" altLang="en-US" sz="1150" dirty="0">
                <a:latin typeface="Calibri Light" panose="020F0302020204030204" pitchFamily="34" charset="0"/>
                <a:cs typeface="Calibri Light" panose="020F0302020204030204" pitchFamily="34" charset="0"/>
              </a:rPr>
              <a:t>επιπλέον της</a:t>
            </a:r>
            <a:r>
              <a:rPr lang="el-GR" altLang="en-US" sz="115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en-US" sz="1150" dirty="0">
                <a:latin typeface="Calibri Light" panose="020F0302020204030204" pitchFamily="34" charset="0"/>
                <a:cs typeface="Calibri Light" panose="020F0302020204030204" pitchFamily="34" charset="0"/>
              </a:rPr>
              <a:t>επιχορήγησης. </a:t>
            </a:r>
            <a:endParaRPr lang="en-US" altLang="en-US" sz="115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90000"/>
              </a:lnSpc>
              <a:spcBef>
                <a:spcPct val="20000"/>
              </a:spcBef>
              <a:buClr>
                <a:srgbClr val="800000"/>
              </a:buClr>
              <a:buSzPct val="70000"/>
            </a:pPr>
            <a:endParaRPr lang="en-US" altLang="en-US" sz="1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80000"/>
              </a:lnSpc>
              <a:spcBef>
                <a:spcPct val="20000"/>
              </a:spcBef>
              <a:buClr>
                <a:srgbClr val="800000"/>
              </a:buClr>
              <a:buSzPct val="70000"/>
              <a:buFont typeface="Wingdings" panose="05000000000000000000" pitchFamily="2" charset="2"/>
              <a:buChar char="q"/>
            </a:pPr>
            <a:endParaRPr lang="el-GR" altLang="el-GR" sz="1200" b="1" dirty="0">
              <a:solidFill>
                <a:srgbClr val="8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 defTabSz="914400">
              <a:lnSpc>
                <a:spcPct val="100000"/>
              </a:lnSpc>
              <a:buNone/>
            </a:pPr>
            <a:r>
              <a:rPr lang="el-GR" altLang="el-GR" sz="1400" b="1" i="1">
                <a:solidFill>
                  <a:srgbClr val="8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+mn-ea"/>
              </a:rPr>
              <a:t>                 </a:t>
            </a:r>
            <a:br>
              <a:rPr lang="el-GR" altLang="el-GR" sz="1200" b="1" i="1">
                <a:solidFill>
                  <a:srgbClr val="8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Calibri Light" panose="020F0302020204030204" pitchFamily="34" charset="0"/>
                <a:ea typeface="+mj-ea"/>
                <a:cs typeface="Calibri Light" panose="020F0302020204030204" pitchFamily="34" charset="0"/>
                <a:sym typeface="+mn-ea"/>
              </a:rPr>
            </a:br>
            <a:endParaRPr lang="el-GR" altLang="el-GR" sz="1200" b="1" dirty="0">
              <a:latin typeface="Calibri Light" panose="020F0302020204030204" pitchFamily="34" charset="0"/>
              <a:cs typeface="Calibri Light" panose="020F0302020204030204" pitchFamily="34" charset="0"/>
              <a:sym typeface="+mn-ea"/>
            </a:endParaRPr>
          </a:p>
          <a:p>
            <a:pPr algn="just">
              <a:lnSpc>
                <a:spcPct val="80000"/>
              </a:lnSpc>
              <a:spcBef>
                <a:spcPct val="20000"/>
              </a:spcBef>
              <a:buClr>
                <a:srgbClr val="800000"/>
              </a:buClr>
              <a:buSzPct val="70000"/>
            </a:pPr>
            <a:br>
              <a:rPr lang="el-GR" altLang="el-GR" sz="1200" dirty="0">
                <a:latin typeface="Calibri Light" panose="020F0302020204030204" pitchFamily="34" charset="0"/>
                <a:ea typeface="Arial" panose="020B0604020202020204" pitchFamily="34" charset="0"/>
                <a:cs typeface="Calibri Light" panose="020F0302020204030204" pitchFamily="34" charset="0"/>
              </a:rPr>
            </a:br>
            <a:endParaRPr lang="el-GR" altLang="el-GR" sz="1200" dirty="0">
              <a:latin typeface="Calibri Light" panose="020F0302020204030204" pitchFamily="34" charset="0"/>
              <a:ea typeface="Arial" panose="020B060402020202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4339" name="Εικόνα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91751" y="2060575"/>
            <a:ext cx="2572737" cy="35015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0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0525" y="115888"/>
            <a:ext cx="1785938" cy="866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0" name="Content Placeholder 99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609715" y="188594"/>
            <a:ext cx="2188082" cy="136819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Ορθογώνιο 6"/>
          <p:cNvSpPr/>
          <p:nvPr/>
        </p:nvSpPr>
        <p:spPr>
          <a:xfrm>
            <a:off x="374650" y="3277235"/>
            <a:ext cx="5908040" cy="2440305"/>
          </a:xfrm>
          <a:prstGeom prst="rect">
            <a:avLst/>
          </a:prstGeom>
          <a:noFill/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anchor="t" anchorCtr="0"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buClr>
                <a:srgbClr val="800000"/>
              </a:buClr>
              <a:buSzPct val="70000"/>
            </a:pPr>
            <a:r>
              <a:rPr lang="el-GR" altLang="el-GR" sz="1150" b="1" u="sng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Απαραίτητη προϋπόθεση </a:t>
            </a:r>
            <a:r>
              <a:rPr lang="el-GR" altLang="el-GR" sz="1150" dirty="0">
                <a:latin typeface="Calibri Light" panose="020F0302020204030204" pitchFamily="34" charset="0"/>
                <a:cs typeface="Calibri Light" panose="020F0302020204030204" pitchFamily="34" charset="0"/>
              </a:rPr>
              <a:t>να </a:t>
            </a:r>
            <a:r>
              <a:rPr lang="el-GR" altLang="el-GR" sz="115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ισχύει τουλάχιστον μια από τις παρακάτω κατηγορίες, σε συνδυασμό με το εισοδηματικό κριτήριο :   </a:t>
            </a:r>
            <a:endParaRPr lang="el-GR" altLang="el-GR" sz="115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Clr>
                <a:srgbClr val="800000"/>
              </a:buClr>
              <a:buSzPct val="70000"/>
            </a:pPr>
            <a:endParaRPr lang="el-GR" altLang="el-GR" sz="115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1450" indent="-171450" algn="just">
              <a:lnSpc>
                <a:spcPct val="100000"/>
              </a:lnSpc>
              <a:spcBef>
                <a:spcPts val="0"/>
              </a:spcBef>
              <a:buClr>
                <a:srgbClr val="800000"/>
              </a:buClr>
              <a:buSzPct val="70000"/>
              <a:buFont typeface="Wingdings" panose="05000000000000000000" charset="0"/>
              <a:buChar char="§"/>
            </a:pPr>
            <a:r>
              <a:rPr lang="el-GR" altLang="el-GR" sz="115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1η κατηγορία:</a:t>
            </a:r>
            <a:r>
              <a:rPr lang="el-GR" altLang="el-GR" sz="1150" b="1" dirty="0">
                <a:solidFill>
                  <a:srgbClr val="8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Κοινωνικές ομάδες με λιγότερες ευκαιρίες </a:t>
            </a:r>
            <a:r>
              <a:rPr lang="el-GR" altLang="el-GR" sz="115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+mn-ea"/>
              </a:rPr>
              <a:t>(μονογονεϊκή, ορφανοί, τρίτεκνοι, </a:t>
            </a:r>
            <a:endParaRPr lang="el-GR" altLang="el-GR" sz="115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  <a:sym typeface="+mn-ea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Clr>
                <a:srgbClr val="800000"/>
              </a:buClr>
              <a:buSzPct val="70000"/>
              <a:buFont typeface="Wingdings" panose="05000000000000000000" charset="0"/>
            </a:pPr>
            <a:r>
              <a:rPr lang="el-GR" altLang="el-GR" sz="115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+mn-ea"/>
              </a:rPr>
              <a:t>                                πολύτεκνοι κλπ) και </a:t>
            </a:r>
            <a:r>
              <a:rPr lang="el-GR" altLang="el-GR" sz="115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+mn-ea"/>
              </a:rPr>
              <a:t>κατά κεφαλήν εισόδημα</a:t>
            </a:r>
            <a:r>
              <a:rPr lang="el-GR" altLang="el-GR" sz="115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+mn-ea"/>
              </a:rPr>
              <a:t> </a:t>
            </a:r>
            <a:r>
              <a:rPr lang="el-GR" altLang="el-GR" sz="1150" b="1" dirty="0">
                <a:solidFill>
                  <a:srgbClr val="8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έως 6.000 </a:t>
            </a:r>
            <a:r>
              <a:rPr lang="en-US" altLang="en-US" sz="1150" b="1" dirty="0">
                <a:solidFill>
                  <a:srgbClr val="8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€</a:t>
            </a:r>
            <a:r>
              <a:rPr lang="el-GR" altLang="el-GR" sz="1150" b="1" dirty="0">
                <a:solidFill>
                  <a:srgbClr val="8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  <a:endParaRPr lang="el-GR" altLang="el-GR" sz="1150" b="1" dirty="0">
              <a:solidFill>
                <a:srgbClr val="8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Clr>
                <a:srgbClr val="800000"/>
              </a:buClr>
              <a:buSzPct val="70000"/>
              <a:buFont typeface="Wingdings" panose="05000000000000000000" pitchFamily="2" charset="2"/>
            </a:pPr>
            <a:r>
              <a:rPr lang="el-GR" altLang="el-GR" sz="1150" b="1" dirty="0">
                <a:solidFill>
                  <a:srgbClr val="8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  </a:t>
            </a:r>
            <a:endParaRPr lang="el-GR" altLang="el-GR" sz="1150" b="1" dirty="0">
              <a:solidFill>
                <a:srgbClr val="8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1450" indent="-171450" algn="just">
              <a:lnSpc>
                <a:spcPct val="100000"/>
              </a:lnSpc>
              <a:spcBef>
                <a:spcPts val="0"/>
              </a:spcBef>
              <a:buClr>
                <a:srgbClr val="800000"/>
              </a:buClr>
              <a:buSzPct val="70000"/>
              <a:buFont typeface="Wingdings" panose="05000000000000000000" charset="0"/>
              <a:buChar char="§"/>
            </a:pPr>
            <a:r>
              <a:rPr lang="el-GR" altLang="el-GR" sz="115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2η κατηγορία:</a:t>
            </a:r>
            <a:r>
              <a:rPr lang="el-GR" altLang="el-GR" sz="1150" b="1" dirty="0">
                <a:solidFill>
                  <a:srgbClr val="8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Φοιτητές με αναπηρία τουλάχιστον 50% </a:t>
            </a:r>
            <a:r>
              <a:rPr lang="el-GR" altLang="el-GR" sz="1150" dirty="0">
                <a:latin typeface="Calibri Light" panose="020F0302020204030204" pitchFamily="34" charset="0"/>
                <a:cs typeface="Calibri Light" panose="020F0302020204030204" pitchFamily="34" charset="0"/>
                <a:sym typeface="+mn-ea"/>
              </a:rPr>
              <a:t>και </a:t>
            </a:r>
            <a:r>
              <a:rPr lang="el-GR" altLang="el-GR" sz="1150" b="1" dirty="0">
                <a:latin typeface="Calibri Light" panose="020F0302020204030204" pitchFamily="34" charset="0"/>
                <a:cs typeface="Calibri Light" panose="020F0302020204030204" pitchFamily="34" charset="0"/>
                <a:sym typeface="+mn-ea"/>
              </a:rPr>
              <a:t>κατά κεφαλήν εισόδημα</a:t>
            </a:r>
            <a:r>
              <a:rPr lang="el-GR" altLang="el-GR" sz="1150" dirty="0">
                <a:latin typeface="Calibri Light" panose="020F0302020204030204" pitchFamily="34" charset="0"/>
                <a:cs typeface="Calibri Light" panose="020F0302020204030204" pitchFamily="34" charset="0"/>
                <a:sym typeface="+mn-ea"/>
              </a:rPr>
              <a:t> </a:t>
            </a:r>
            <a:r>
              <a:rPr lang="el-GR" altLang="el-GR" sz="1150" b="1" dirty="0">
                <a:solidFill>
                  <a:srgbClr val="8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+mn-ea"/>
              </a:rPr>
              <a:t>έως 7.000 </a:t>
            </a:r>
            <a:r>
              <a:rPr lang="en-US" altLang="en-US" sz="1150" b="1" dirty="0">
                <a:solidFill>
                  <a:srgbClr val="8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+mn-ea"/>
              </a:rPr>
              <a:t>€</a:t>
            </a:r>
            <a:r>
              <a:rPr lang="el-GR" altLang="el-GR" sz="1150" b="1" dirty="0">
                <a:solidFill>
                  <a:srgbClr val="8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+mn-ea"/>
              </a:rPr>
              <a:t>                        </a:t>
            </a:r>
            <a:endParaRPr lang="el-GR" altLang="el-GR" sz="1150" b="1" dirty="0">
              <a:solidFill>
                <a:srgbClr val="800000"/>
              </a:solidFill>
              <a:latin typeface="Calibri Light" panose="020F0302020204030204" pitchFamily="34" charset="0"/>
              <a:cs typeface="Calibri Light" panose="020F0302020204030204" pitchFamily="34" charset="0"/>
              <a:sym typeface="+mn-ea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Clr>
                <a:srgbClr val="800000"/>
              </a:buClr>
              <a:buSzPct val="70000"/>
              <a:buFont typeface="Wingdings" panose="05000000000000000000" charset="0"/>
            </a:pPr>
            <a:r>
              <a:rPr lang="el-GR" altLang="el-GR" sz="1150" b="1" dirty="0">
                <a:solidFill>
                  <a:srgbClr val="8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+mn-ea"/>
              </a:rPr>
              <a:t>                                             ----------------------------------------------------------</a:t>
            </a:r>
            <a:endParaRPr lang="el-GR" altLang="el-GR" sz="1150" b="1" dirty="0">
              <a:solidFill>
                <a:srgbClr val="800000"/>
              </a:solidFill>
              <a:latin typeface="Calibri Light" panose="020F0302020204030204" pitchFamily="34" charset="0"/>
              <a:cs typeface="Calibri Light" panose="020F0302020204030204" pitchFamily="34" charset="0"/>
              <a:sym typeface="+mn-ea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Clr>
                <a:srgbClr val="800000"/>
              </a:buClr>
              <a:buSzPct val="70000"/>
              <a:buFont typeface="Wingdings" panose="05000000000000000000" charset="0"/>
            </a:pPr>
            <a:endParaRPr lang="el-GR" altLang="el-GR" sz="1150" b="1" dirty="0">
              <a:solidFill>
                <a:srgbClr val="800000"/>
              </a:solidFill>
              <a:latin typeface="Calibri Light" panose="020F0302020204030204" pitchFamily="34" charset="0"/>
              <a:cs typeface="Calibri Light" panose="020F0302020204030204" pitchFamily="34" charset="0"/>
              <a:sym typeface="+mn-ea"/>
            </a:endParaRPr>
          </a:p>
          <a:p>
            <a:pPr marL="171450" indent="-171450" algn="just">
              <a:lnSpc>
                <a:spcPct val="100000"/>
              </a:lnSpc>
              <a:spcBef>
                <a:spcPts val="0"/>
              </a:spcBef>
              <a:buClr>
                <a:srgbClr val="800000"/>
              </a:buClr>
              <a:buSzPct val="70000"/>
              <a:buFont typeface="Wingdings" panose="05000000000000000000" charset="0"/>
              <a:buChar char="o"/>
            </a:pPr>
            <a:r>
              <a:rPr lang="el-GR" altLang="el-GR" sz="1150" b="1" dirty="0">
                <a:latin typeface="Calibri Light" panose="020F0302020204030204" pitchFamily="34" charset="0"/>
                <a:cs typeface="Calibri Light" panose="020F0302020204030204" pitchFamily="34" charset="0"/>
                <a:sym typeface="+mn-ea"/>
              </a:rPr>
              <a:t>Επισημαίνεται ότι για τους φοιτητές ΑΜΕΑ μπορεί να δοθεί επιπλέον πρόσθετη επιχορήγηση (</a:t>
            </a:r>
            <a:r>
              <a:rPr lang="en-US" altLang="el-GR" sz="1150" b="1" dirty="0">
                <a:latin typeface="Calibri Light" panose="020F0302020204030204" pitchFamily="34" charset="0"/>
                <a:cs typeface="Calibri Light" panose="020F0302020204030204" pitchFamily="34" charset="0"/>
                <a:sym typeface="+mn-ea"/>
              </a:rPr>
              <a:t>real cost) </a:t>
            </a:r>
            <a:r>
              <a:rPr lang="el-GR" altLang="el-GR" sz="1150" dirty="0">
                <a:latin typeface="Calibri Light" panose="020F0302020204030204" pitchFamily="34" charset="0"/>
                <a:cs typeface="Calibri Light" panose="020F0302020204030204" pitchFamily="34" charset="0"/>
                <a:sym typeface="+mn-ea"/>
              </a:rPr>
              <a:t>με ατομική αίτηση στο Πανεπιστήμιο Πατρών.</a:t>
            </a:r>
            <a:endParaRPr lang="el-GR" altLang="el-GR" sz="1150" dirty="0">
              <a:latin typeface="Calibri Light" panose="020F0302020204030204" pitchFamily="34" charset="0"/>
              <a:cs typeface="Calibri Light" panose="020F0302020204030204" pitchFamily="34" charset="0"/>
              <a:sym typeface="+mn-ea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Clr>
                <a:srgbClr val="800000"/>
              </a:buClr>
              <a:buSzPct val="70000"/>
            </a:pPr>
            <a:endParaRPr lang="el-GR" altLang="el-GR" sz="1150" dirty="0">
              <a:latin typeface="Calibri Light" panose="020F0302020204030204" pitchFamily="34" charset="0"/>
              <a:ea typeface="Arial" panose="020B0604020202020204" pitchFamily="34" charset="0"/>
              <a:cs typeface="Calibri Light" panose="020F0302020204030204" pitchFamily="34" charset="0"/>
              <a:sym typeface="+mn-ea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612140" y="983615"/>
            <a:ext cx="4281170" cy="689610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txBody>
          <a:bodyPr wrap="square" rtlCol="0" anchor="t">
            <a:noAutofit/>
          </a:bodyPr>
          <a:lstStyle/>
          <a:p>
            <a:pPr algn="just" defTabSz="914400">
              <a:lnSpc>
                <a:spcPct val="100000"/>
              </a:lnSpc>
              <a:buNone/>
            </a:pPr>
            <a:r>
              <a:rPr lang="el-GR" altLang="el-GR" sz="1200" b="1" i="1" dirty="0">
                <a:solidFill>
                  <a:srgbClr val="8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Calibri Light" panose="020F0302020204030204" pitchFamily="34" charset="0"/>
                <a:ea typeface="+mj-ea"/>
                <a:cs typeface="Calibri Light" panose="020F0302020204030204" pitchFamily="34" charset="0"/>
                <a:sym typeface="+mn-ea"/>
              </a:rPr>
              <a:t>Ισχύει:         </a:t>
            </a:r>
            <a:endParaRPr lang="el-GR" altLang="el-GR" sz="1200" b="1" i="1" dirty="0">
              <a:solidFill>
                <a:srgbClr val="800000"/>
              </a:solidFill>
              <a:effectLst>
                <a:outerShdw blurRad="38100" dist="38100" dir="2700000">
                  <a:srgbClr val="C0C0C0"/>
                </a:outerShdw>
              </a:effectLst>
              <a:latin typeface="Calibri Light" panose="020F0302020204030204" pitchFamily="34" charset="0"/>
              <a:ea typeface="+mj-ea"/>
              <a:cs typeface="Calibri Light" panose="020F0302020204030204" pitchFamily="34" charset="0"/>
              <a:sym typeface="+mn-ea"/>
            </a:endParaRPr>
          </a:p>
          <a:p>
            <a:pPr marL="171450" indent="-171450" algn="just" defTabSz="914400">
              <a:lnSpc>
                <a:spcPct val="100000"/>
              </a:lnSpc>
              <a:buFont typeface="Wingdings" panose="05000000000000000000" charset="0"/>
              <a:buChar char="ü"/>
            </a:pPr>
            <a:r>
              <a:rPr lang="el-GR" altLang="el-GR" sz="1400" b="1" i="1" dirty="0">
                <a:solidFill>
                  <a:srgbClr val="8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Calibri Light" panose="020F0302020204030204" pitchFamily="34" charset="0"/>
                <a:ea typeface="+mj-ea"/>
                <a:cs typeface="Calibri Light" panose="020F0302020204030204" pitchFamily="34" charset="0"/>
                <a:sym typeface="+mn-ea"/>
              </a:rPr>
              <a:t>στη Μακροχρόνια κινητικότητα &amp; </a:t>
            </a:r>
            <a:endParaRPr lang="el-GR" altLang="el-GR" sz="1400" b="1" i="1" dirty="0">
              <a:solidFill>
                <a:srgbClr val="800000"/>
              </a:solidFill>
              <a:effectLst>
                <a:outerShdw blurRad="38100" dist="38100" dir="2700000">
                  <a:srgbClr val="C0C0C0"/>
                </a:outerShdw>
              </a:effectLst>
              <a:latin typeface="Calibri Light" panose="020F0302020204030204" pitchFamily="34" charset="0"/>
              <a:ea typeface="+mj-ea"/>
              <a:cs typeface="Calibri Light" panose="020F0302020204030204" pitchFamily="34" charset="0"/>
              <a:sym typeface="+mn-ea"/>
            </a:endParaRPr>
          </a:p>
          <a:p>
            <a:pPr marL="171450" indent="-171450" algn="just" defTabSz="914400">
              <a:lnSpc>
                <a:spcPct val="100000"/>
              </a:lnSpc>
              <a:buFont typeface="Wingdings" panose="05000000000000000000" charset="0"/>
              <a:buChar char="ü"/>
            </a:pPr>
            <a:r>
              <a:rPr lang="el-GR" altLang="el-GR" sz="1400" b="1" i="1" dirty="0">
                <a:solidFill>
                  <a:srgbClr val="8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Calibri Light" panose="020F0302020204030204" pitchFamily="34" charset="0"/>
                <a:ea typeface="+mj-ea"/>
                <a:cs typeface="Calibri Light" panose="020F0302020204030204" pitchFamily="34" charset="0"/>
                <a:sym typeface="+mn-ea"/>
              </a:rPr>
              <a:t>στη Βραχυχρόνια Κινητικότητα</a:t>
            </a:r>
            <a:endParaRPr lang="el-GR" altLang="el-GR" sz="1400" b="1" i="1" dirty="0">
              <a:solidFill>
                <a:srgbClr val="800000"/>
              </a:solidFill>
              <a:effectLst>
                <a:outerShdw blurRad="38100" dist="38100" dir="2700000">
                  <a:srgbClr val="C0C0C0"/>
                </a:outerShdw>
              </a:effectLst>
              <a:latin typeface="Calibri Light" panose="020F0302020204030204" pitchFamily="34" charset="0"/>
              <a:ea typeface="+mj-ea"/>
              <a:cs typeface="Calibri Light" panose="020F0302020204030204" pitchFamily="34" charset="0"/>
              <a:sym typeface="+mn-ea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395605" y="5790565"/>
            <a:ext cx="6101715" cy="662940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txBody>
          <a:bodyPr wrap="square" rtlCol="0" anchor="t">
            <a:noAutofit/>
          </a:bodyPr>
          <a:lstStyle/>
          <a:p>
            <a:pPr algn="just" defTabSz="914400">
              <a:lnSpc>
                <a:spcPct val="120000"/>
              </a:lnSpc>
              <a:buNone/>
            </a:pPr>
            <a:r>
              <a:rPr lang="el-GR" altLang="el-GR" sz="1200" b="1" dirty="0">
                <a:latin typeface="Calibri Light" panose="020F0302020204030204" pitchFamily="34" charset="0"/>
                <a:cs typeface="Calibri Light" panose="020F0302020204030204" pitchFamily="34" charset="0"/>
                <a:sym typeface="+mn-ea"/>
              </a:rPr>
              <a:t>Αναλυτικές πληροφορίες:</a:t>
            </a:r>
            <a:endParaRPr lang="el-GR" altLang="el-GR" sz="1200" b="1" dirty="0">
              <a:latin typeface="Calibri Light" panose="020F0302020204030204" pitchFamily="34" charset="0"/>
              <a:cs typeface="Calibri Light" panose="020F0302020204030204" pitchFamily="34" charset="0"/>
              <a:sym typeface="+mn-ea"/>
            </a:endParaRPr>
          </a:p>
          <a:p>
            <a:pPr algn="just" defTabSz="914400">
              <a:lnSpc>
                <a:spcPct val="120000"/>
              </a:lnSpc>
              <a:buNone/>
            </a:pPr>
            <a:r>
              <a:rPr lang="el-GR" altLang="el-GR" sz="1200" b="1" dirty="0">
                <a:latin typeface="Calibri Light" panose="020F0302020204030204" pitchFamily="34" charset="0"/>
                <a:cs typeface="Calibri Light" panose="020F0302020204030204" pitchFamily="34" charset="0"/>
                <a:sym typeface="+mn-ea"/>
              </a:rPr>
              <a:t>θα λάβουν </a:t>
            </a:r>
            <a:r>
              <a:rPr lang="el-GR" altLang="el-GR" sz="12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+mn-ea"/>
              </a:rPr>
              <a:t>με </a:t>
            </a:r>
            <a:r>
              <a:rPr lang="en-US" altLang="el-GR" sz="12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+mn-ea"/>
              </a:rPr>
              <a:t>e</a:t>
            </a:r>
            <a:r>
              <a:rPr lang="el-GR" altLang="en-US" sz="12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+mn-ea"/>
              </a:rPr>
              <a:t>-</a:t>
            </a:r>
            <a:r>
              <a:rPr lang="en-US" altLang="el-GR" sz="12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+mn-ea"/>
              </a:rPr>
              <a:t>mail</a:t>
            </a:r>
            <a:r>
              <a:rPr lang="el-GR" altLang="en-US" sz="12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+mn-ea"/>
              </a:rPr>
              <a:t> όλοι </a:t>
            </a:r>
            <a:r>
              <a:rPr lang="el-GR" altLang="en-US" sz="1200" b="1" dirty="0">
                <a:latin typeface="Calibri Light" panose="020F0302020204030204" pitchFamily="34" charset="0"/>
                <a:cs typeface="Calibri Light" panose="020F0302020204030204" pitchFamily="34" charset="0"/>
                <a:sym typeface="+mn-ea"/>
              </a:rPr>
              <a:t>οι </a:t>
            </a:r>
            <a:r>
              <a:rPr lang="el-GR" altLang="el-GR" sz="1200" b="1" dirty="0">
                <a:latin typeface="Calibri Light" panose="020F0302020204030204" pitchFamily="34" charset="0"/>
                <a:cs typeface="Calibri Light" panose="020F0302020204030204" pitchFamily="34" charset="0"/>
                <a:sym typeface="+mn-ea"/>
              </a:rPr>
              <a:t>φοιτητές μετά την έγκριση της συμμετοχής τους στο </a:t>
            </a:r>
            <a:r>
              <a:rPr lang="en-US" altLang="el-GR" sz="1200" b="1" dirty="0">
                <a:latin typeface="Calibri Light" panose="020F0302020204030204" pitchFamily="34" charset="0"/>
                <a:cs typeface="Calibri Light" panose="020F0302020204030204" pitchFamily="34" charset="0"/>
                <a:sym typeface="+mn-ea"/>
              </a:rPr>
              <a:t>Erasmus+</a:t>
            </a:r>
            <a:r>
              <a:rPr lang="el-GR" altLang="el-GR" sz="1200" b="1" dirty="0">
                <a:latin typeface="Calibri Light" panose="020F0302020204030204" pitchFamily="34" charset="0"/>
                <a:cs typeface="Calibri Light" panose="020F0302020204030204" pitchFamily="34" charset="0"/>
                <a:sym typeface="+mn-ea"/>
              </a:rPr>
              <a:t>.</a:t>
            </a:r>
            <a:endParaRPr lang="el-GR" altLang="el-GR" sz="1200" b="1" dirty="0">
              <a:latin typeface="Calibri Light" panose="020F0302020204030204" pitchFamily="34" charset="0"/>
              <a:cs typeface="Calibri Light" panose="020F0302020204030204" pitchFamily="34" charset="0"/>
              <a:sym typeface="+mn-e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Εικόνα 1"/>
          <p:cNvPicPr>
            <a:picLocks noChangeAspect="1"/>
          </p:cNvPicPr>
          <p:nvPr/>
        </p:nvPicPr>
        <p:blipFill>
          <a:blip r:embed="rId1"/>
          <a:srcRect l="8130" r="12199" b="13641"/>
          <a:stretch>
            <a:fillRect/>
          </a:stretch>
        </p:blipFill>
        <p:spPr>
          <a:xfrm rot="958370">
            <a:off x="6297295" y="315595"/>
            <a:ext cx="2656205" cy="18110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335280" y="2268220"/>
            <a:ext cx="8527415" cy="4247515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 anchorCtr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266700" algn="l"/>
                <a:tab pos="269875" algn="l"/>
                <a:tab pos="355600" algn="l"/>
                <a:tab pos="363855" algn="l"/>
                <a:tab pos="446405" algn="l"/>
              </a:tabLst>
            </a:pPr>
            <a:r>
              <a:rPr kumimoji="0" lang="el-GR" altLang="el-GR" sz="1600" b="1" i="0" u="none" strike="noStrike" kern="1200" cap="none" spc="0" normalizeH="0" baseline="0" noProof="1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Προθεσμίες υποβολής αιτήσεων: </a:t>
            </a:r>
            <a:r>
              <a:rPr kumimoji="0" lang="en-US" altLang="el-GR" sz="1600" b="0" i="1" u="none" strike="noStrike" kern="1200" cap="none" spc="0" normalizeH="0" baseline="0" noProof="1">
                <a:solidFill>
                  <a:srgbClr val="800000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l-GR" altLang="en-US" sz="1600" b="0" i="1" u="none" strike="noStrike" kern="1200" cap="none" spc="0" normalizeH="0" baseline="0" noProof="1">
                <a:solidFill>
                  <a:srgbClr val="800000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από </a:t>
            </a:r>
            <a:r>
              <a:rPr kumimoji="0" lang="el-GR" altLang="en-US" b="1" i="1" u="none" strike="noStrike" kern="1200" cap="none" spc="0" normalizeH="0" baseline="0" noProof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05/03/2025</a:t>
            </a:r>
            <a:r>
              <a:rPr kumimoji="0" lang="el-GR" altLang="en-US" sz="1600" b="1" i="1" u="none" strike="noStrike" kern="1200" cap="none" spc="0" normalizeH="0" baseline="0" noProof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l-GR" altLang="en-US" sz="1600" b="0" i="1" u="none" strike="noStrike" kern="1200" cap="none" spc="0" normalizeH="0" baseline="0" noProof="1">
                <a:solidFill>
                  <a:srgbClr val="800000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έως και </a:t>
            </a:r>
            <a:r>
              <a:rPr kumimoji="0" lang="el-GR" altLang="en-US" b="1" i="1" u="none" strike="noStrike" kern="1200" cap="none" spc="0" normalizeH="0" baseline="0" noProof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05/05/2025.</a:t>
            </a:r>
            <a:endParaRPr kumimoji="0" lang="el-GR" altLang="en-US" b="1" i="1" u="none" strike="noStrike" kern="1200" cap="none" spc="0" normalizeH="0" baseline="0" noProof="1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266700" algn="l"/>
                <a:tab pos="269875" algn="l"/>
                <a:tab pos="355600" algn="l"/>
                <a:tab pos="363855" algn="l"/>
                <a:tab pos="446405" algn="l"/>
              </a:tabLst>
            </a:pPr>
            <a:endParaRPr kumimoji="0" lang="el-GR" altLang="en-US" b="1" i="1" u="none" strike="noStrike" kern="1200" cap="none" spc="0" normalizeH="0" baseline="0" noProof="1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266700" algn="l"/>
                <a:tab pos="269875" algn="l"/>
                <a:tab pos="355600" algn="l"/>
                <a:tab pos="363855" algn="l"/>
                <a:tab pos="446405" algn="l"/>
              </a:tabLst>
            </a:pPr>
            <a:r>
              <a:rPr kumimoji="0" lang="el-GR" altLang="el-GR" sz="1600" b="1" i="0" u="none" strike="noStrike" kern="1200" cap="none" spc="0" normalizeH="0" baseline="0" noProof="1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l-GR" altLang="el-GR" sz="1400" i="0" u="none" strike="noStrike" kern="1200" cap="none" spc="0" normalizeH="0" baseline="0" noProof="1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Σ</a:t>
            </a:r>
            <a:r>
              <a:rPr lang="el-GR" altLang="el-GR" sz="1400">
                <a:solidFill>
                  <a:srgbClr val="000000"/>
                </a:solidFill>
                <a:cs typeface="Arial" panose="020B0604020202020204" pitchFamily="34" charset="0"/>
                <a:sym typeface="+mn-ea"/>
              </a:rPr>
              <a:t>το σύνδεσμο: </a:t>
            </a:r>
            <a:r>
              <a:rPr lang="en-US" altLang="el-GR" sz="1300" b="1" i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  <a:sym typeface="+mn-ea"/>
                <a:hlinkClick r:id="rId2"/>
              </a:rPr>
              <a:t>https://www.upatras.gr/category/news/ir/erasmus/</a:t>
            </a:r>
            <a:r>
              <a:rPr lang="el-GR" altLang="el-GR" sz="1300" b="1" i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  <a:sym typeface="+mn-ea"/>
              </a:rPr>
              <a:t> </a:t>
            </a:r>
            <a:r>
              <a:rPr lang="el-GR" altLang="el-GR" sz="1400" b="1">
                <a:solidFill>
                  <a:srgbClr val="000000"/>
                </a:solidFill>
                <a:cs typeface="Arial" panose="020B0604020202020204" pitchFamily="34" charset="0"/>
                <a:sym typeface="+mn-ea"/>
              </a:rPr>
              <a:t>αναμένεται η δημοσίευση της Προκήρυξης   </a:t>
            </a:r>
            <a:endParaRPr lang="el-GR" altLang="el-GR" sz="1400" b="1">
              <a:solidFill>
                <a:srgbClr val="000000"/>
              </a:solidFill>
              <a:cs typeface="Arial" panose="020B0604020202020204" pitchFamily="34" charset="0"/>
              <a:sym typeface="+mn-ea"/>
            </a:endParaRPr>
          </a:p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tabLst>
                <a:tab pos="266700" algn="l"/>
                <a:tab pos="269875" algn="l"/>
                <a:tab pos="355600" algn="l"/>
                <a:tab pos="363855" algn="l"/>
                <a:tab pos="446405" algn="l"/>
              </a:tabLst>
            </a:pPr>
            <a:r>
              <a:rPr kumimoji="0" lang="el-GR" altLang="en-US" sz="1600" b="1" i="1" u="none" strike="noStrike" kern="1200" cap="none" spc="0" normalizeH="0" baseline="0" noProof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 “Erasmus+ για Πρακτική Άσκηση στην Ευρώπη ακαδ. έτους 2025-2026”</a:t>
            </a:r>
            <a:r>
              <a:rPr kumimoji="0" lang="el-GR" altLang="el-GR" sz="1600" b="1" i="0" u="none" strike="noStrike" kern="1200" cap="none" spc="0" normalizeH="0" baseline="0" noProof="1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l-GR" altLang="el-GR" sz="1600" b="1" i="0" u="none" strike="noStrike" kern="1200" cap="none" spc="0" normalizeH="0" baseline="0" noProof="1">
              <a:solidFill>
                <a:srgbClr val="000000"/>
              </a:solidFill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6700" algn="l"/>
                <a:tab pos="269875" algn="l"/>
                <a:tab pos="355600" algn="l"/>
                <a:tab pos="363855" algn="l"/>
                <a:tab pos="446405" algn="l"/>
              </a:tabLst>
            </a:pPr>
            <a:endParaRPr kumimoji="0" lang="el-GR" altLang="el-GR" sz="1600" b="1" i="0" u="none" strike="noStrike" kern="1200" cap="none" spc="0" normalizeH="0" baseline="0" noProof="1">
              <a:solidFill>
                <a:srgbClr val="000000"/>
              </a:solidFill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6700" algn="l"/>
                <a:tab pos="269875" algn="l"/>
                <a:tab pos="355600" algn="l"/>
                <a:tab pos="363855" algn="l"/>
                <a:tab pos="446405" algn="l"/>
              </a:tabLst>
            </a:pPr>
            <a:r>
              <a:rPr kumimoji="0" lang="el-GR" altLang="el-GR" sz="1600" b="1" i="0" u="none" strike="noStrike" kern="1200" cap="none" spc="0" normalizeH="0" baseline="0" noProof="1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3. Η ηλεκτρονική υποβολή αιτήσεων &amp; δικαιολογητικών: </a:t>
            </a:r>
            <a:r>
              <a:rPr kumimoji="0" lang="el-GR" altLang="el-GR" sz="1500" b="0" i="1" strike="noStrike" kern="1200" cap="none" spc="0" normalizeH="0" baseline="0" noProof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στην πλατφόρμα </a:t>
            </a:r>
            <a:r>
              <a:rPr lang="en-US" altLang="el-GR" sz="2200" b="1" i="1" u="sng" noProof="1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e</a:t>
            </a:r>
            <a:r>
              <a:rPr kumimoji="0" lang="en-US" altLang="el-GR" sz="2200" b="1" i="1" u="sng" strike="noStrike" kern="1200" cap="none" spc="0" normalizeH="0" baseline="0" noProof="1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rasmusplus!</a:t>
            </a:r>
            <a:r>
              <a:rPr kumimoji="0" lang="el-GR" altLang="el-GR" sz="2200" b="1" strike="noStrike" kern="1200" cap="none" spc="0" normalizeH="0" baseline="0" noProof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l-GR" altLang="el-GR" sz="2200" b="0" strike="noStrike" kern="1200" cap="none" spc="0" normalizeH="0" baseline="0" noProof="1">
              <a:solidFill>
                <a:schemeClr val="tx1"/>
              </a:solidFill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6700" algn="l"/>
                <a:tab pos="269875" algn="l"/>
                <a:tab pos="355600" algn="l"/>
                <a:tab pos="363855" algn="l"/>
                <a:tab pos="446405" algn="l"/>
              </a:tabLst>
            </a:pPr>
            <a:r>
              <a:rPr kumimoji="0" lang="el-GR" altLang="el-GR" sz="1200" b="0" i="1" strike="noStrike" kern="1200" cap="none" spc="0" normalizeH="0" baseline="0" noProof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     (το σχετικό </a:t>
            </a:r>
            <a:r>
              <a:rPr kumimoji="0" lang="en-US" altLang="el-GR" sz="1200" b="0" i="1" strike="noStrike" kern="1200" cap="none" spc="0" normalizeH="0" baseline="0" noProof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link </a:t>
            </a:r>
            <a:r>
              <a:rPr kumimoji="0" lang="el-GR" altLang="el-GR" sz="1200" b="0" i="1" strike="noStrike" kern="1200" cap="none" spc="0" normalizeH="0" baseline="0" noProof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θα ανακοινωθεί με</a:t>
            </a:r>
            <a:r>
              <a:rPr kumimoji="0" lang="en-US" altLang="el-GR" sz="1200" b="0" i="1" strike="noStrike" kern="1200" cap="none" spc="0" normalizeH="0" baseline="0" noProof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l-GR" altLang="el-GR" sz="1200" b="0" i="1" strike="noStrike" kern="1200" cap="none" spc="0" normalizeH="0" baseline="0" noProof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τη δημοσίευση της Προκήρυξης </a:t>
            </a:r>
            <a:r>
              <a:rPr lang="el-GR" altLang="el-GR" sz="1200" i="1" dirty="0">
                <a:cs typeface="Arial" panose="020B0604020202020204" pitchFamily="34" charset="0"/>
                <a:sym typeface="+mn-ea"/>
              </a:rPr>
              <a:t>και</a:t>
            </a:r>
            <a:r>
              <a:rPr lang="en-US" altLang="el-GR" sz="1200" i="1" dirty="0">
                <a:cs typeface="Arial" panose="020B0604020202020204" pitchFamily="34" charset="0"/>
                <a:sym typeface="+mn-ea"/>
              </a:rPr>
              <a:t> </a:t>
            </a:r>
            <a:r>
              <a:rPr lang="el-GR" altLang="el-GR" sz="1200" i="1" dirty="0">
                <a:cs typeface="Arial" panose="020B0604020202020204" pitchFamily="34" charset="0"/>
                <a:sym typeface="+mn-ea"/>
              </a:rPr>
              <a:t>θα ενεργοποιηθεί στις 05/03/2025)</a:t>
            </a:r>
            <a:endParaRPr lang="el-GR" altLang="el-GR" sz="1200" i="1" dirty="0">
              <a:cs typeface="Arial" panose="020B0604020202020204" pitchFamily="34" charset="0"/>
              <a:sym typeface="+mn-ea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6700" algn="l"/>
                <a:tab pos="269875" algn="l"/>
                <a:tab pos="355600" algn="l"/>
                <a:tab pos="363855" algn="l"/>
                <a:tab pos="446405" algn="l"/>
              </a:tabLst>
            </a:pPr>
            <a:endParaRPr kumimoji="0" lang="el-GR" altLang="el-GR" sz="1200" b="0" i="1" strike="noStrike" kern="1200" cap="none" spc="0" normalizeH="0" baseline="0" noProof="1">
              <a:solidFill>
                <a:schemeClr val="tx1"/>
              </a:solidFill>
              <a:latin typeface="Calibri" panose="020F0502020204030204" pitchFamily="34" charset="0"/>
              <a:ea typeface="+mn-ea"/>
              <a:cs typeface="Arial" panose="020B0604020202020204" pitchFamily="34" charset="0"/>
              <a:sym typeface="+mn-ea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6700" algn="l"/>
                <a:tab pos="269875" algn="l"/>
                <a:tab pos="355600" algn="l"/>
                <a:tab pos="363855" algn="l"/>
                <a:tab pos="446405" algn="l"/>
              </a:tabLst>
            </a:pPr>
            <a:r>
              <a:rPr kumimoji="0" lang="el-GR" altLang="el-GR" sz="1600" b="1" i="0" u="none" strike="noStrike" kern="1200" cap="none" spc="0" normalizeH="0" baseline="0" noProof="1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4.  </a:t>
            </a:r>
            <a:r>
              <a:rPr kumimoji="0" lang="el-GR" altLang="el-GR" sz="1600" b="1" i="0" u="none" strike="noStrike" kern="1200" cap="none" spc="0" normalizeH="0" baseline="0" noProof="1">
                <a:solidFill>
                  <a:srgbClr val="990000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Προσοχή! </a:t>
            </a:r>
            <a:r>
              <a:rPr kumimoji="0" lang="el-GR" altLang="el-GR" sz="1600" b="1" i="0" u="none" strike="noStrike" kern="1200" cap="none" spc="0" normalizeH="0" baseline="0" noProof="1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η αίτηση να γίνει στο </a:t>
            </a:r>
            <a:r>
              <a:rPr kumimoji="0" lang="el-GR" altLang="el-GR" sz="1600" b="1" i="1" u="none" strike="noStrike" kern="1200" cap="none" spc="0" normalizeH="0" baseline="0" noProof="1">
                <a:solidFill>
                  <a:srgbClr val="990000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σωστό</a:t>
            </a:r>
            <a:r>
              <a:rPr kumimoji="0" lang="el-GR" altLang="el-GR" sz="1600" b="1" i="0" u="none" strike="noStrike" kern="1200" cap="none" spc="0" normalizeH="0" baseline="0" noProof="1">
                <a:solidFill>
                  <a:srgbClr val="990000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l-GR" altLang="en-US" sz="1800" b="1" i="1" u="none" strike="noStrike" kern="1200" cap="none" spc="0" normalizeH="0" baseline="0" noProof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link</a:t>
            </a:r>
            <a:r>
              <a:rPr kumimoji="0" lang="en-US" altLang="el-GR" sz="1600" b="1" i="0" u="none" strike="noStrike" kern="1200" cap="none" spc="0" normalizeH="0" baseline="0" noProof="1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l-GR" altLang="el-GR" sz="1200" i="0" u="none" strike="noStrike" kern="1200" cap="none" spc="0" normalizeH="0" baseline="0" noProof="1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καθώς θα </a:t>
            </a:r>
            <a:r>
              <a:rPr lang="en-US" altLang="en-US" sz="1200">
                <a:solidFill>
                  <a:srgbClr val="000000"/>
                </a:solidFill>
                <a:cs typeface="Arial" panose="020B0604020202020204" pitchFamily="34" charset="0"/>
                <a:sym typeface="+mn-ea"/>
              </a:rPr>
              <a:t>«</a:t>
            </a:r>
            <a:r>
              <a:rPr kumimoji="0" lang="el-GR" altLang="el-GR" sz="1200" i="0" u="none" strike="noStrike" kern="1200" cap="none" spc="0" normalizeH="0" baseline="0" noProof="1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τρέχει</a:t>
            </a:r>
            <a:r>
              <a:rPr lang="en-US" altLang="en-US" sz="1200">
                <a:solidFill>
                  <a:srgbClr val="000000"/>
                </a:solidFill>
                <a:cs typeface="Arial" panose="020B0604020202020204" pitchFamily="34" charset="0"/>
                <a:sym typeface="+mn-ea"/>
              </a:rPr>
              <a:t>»</a:t>
            </a:r>
            <a:r>
              <a:rPr kumimoji="0" lang="el-GR" altLang="el-GR" sz="1200" i="0" u="none" strike="noStrike" kern="1200" cap="none" spc="0" normalizeH="0" baseline="0" noProof="1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παράλληλα με την Προκήρυξη για την “Πρακτική     </a:t>
            </a:r>
            <a:endParaRPr kumimoji="0" lang="el-GR" altLang="el-GR" sz="1200" i="0" u="none" strike="noStrike" kern="1200" cap="none" spc="0" normalizeH="0" baseline="0" noProof="1">
              <a:solidFill>
                <a:srgbClr val="000000"/>
              </a:solidFill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6700" algn="l"/>
                <a:tab pos="269875" algn="l"/>
                <a:tab pos="355600" algn="l"/>
                <a:tab pos="363855" algn="l"/>
                <a:tab pos="446405" algn="l"/>
              </a:tabLst>
            </a:pPr>
            <a:r>
              <a:rPr kumimoji="0" lang="el-GR" altLang="el-GR" sz="1200" i="0" u="none" strike="noStrike" kern="1200" cap="none" spc="0" normalizeH="0" baseline="0" noProof="1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      Άσκηση σε Ελληνικές Αρχές του Υπ. Εξωτερικών μέσω </a:t>
            </a:r>
            <a:r>
              <a:rPr kumimoji="0" lang="en-US" altLang="el-GR" sz="1200" i="0" u="none" strike="noStrike" kern="1200" cap="none" spc="0" normalizeH="0" baseline="0" noProof="1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Erasmus+</a:t>
            </a:r>
            <a:r>
              <a:rPr kumimoji="0" lang="el-GR" altLang="en-US" sz="1200" i="0" u="none" strike="noStrike" kern="1200" cap="none" spc="0" normalizeH="0" baseline="0" noProof="1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ακαδ. έτους 2025-2026”.</a:t>
            </a:r>
            <a:endParaRPr kumimoji="0" lang="en-US" altLang="en-US" sz="1100" b="1" i="0" u="none" strike="noStrike" kern="1200" cap="none" spc="0" normalizeH="0" baseline="0" noProof="1">
              <a:solidFill>
                <a:srgbClr val="000000"/>
              </a:solidFill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6700" algn="l"/>
                <a:tab pos="269875" algn="l"/>
                <a:tab pos="355600" algn="l"/>
                <a:tab pos="363855" algn="l"/>
                <a:tab pos="446405" algn="l"/>
              </a:tabLst>
            </a:pPr>
            <a:endParaRPr kumimoji="0" lang="el-GR" altLang="el-GR" sz="1600" b="1" i="0" u="none" strike="noStrike" kern="1200" cap="none" spc="0" normalizeH="0" baseline="0" noProof="1">
              <a:solidFill>
                <a:srgbClr val="000000"/>
              </a:solidFill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6700" algn="l"/>
                <a:tab pos="269875" algn="l"/>
                <a:tab pos="355600" algn="l"/>
                <a:tab pos="363855" algn="l"/>
                <a:tab pos="446405" algn="l"/>
              </a:tabLst>
            </a:pPr>
            <a:r>
              <a:rPr kumimoji="0" lang="el-GR" altLang="el-GR" sz="1600" b="1" i="0" u="none" strike="noStrike" kern="1200" cap="none" spc="0" normalizeH="0" baseline="0" noProof="1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5.  Οι δύο Συστατικές Επιστολές </a:t>
            </a:r>
            <a:r>
              <a:rPr kumimoji="0" lang="el-GR" altLang="el-GR" sz="1400" b="0" i="0" u="none" strike="noStrike" kern="1200" cap="none" spc="0" normalizeH="0" baseline="0" noProof="1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θα</a:t>
            </a:r>
            <a:r>
              <a:rPr kumimoji="0" lang="el-GR" altLang="el-GR" sz="1400" b="1" i="0" u="none" strike="noStrike" kern="1200" cap="none" spc="0" normalizeH="0" baseline="0" noProof="1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l-GR" altLang="el-GR" sz="1400" b="0" i="1" u="none" strike="noStrike" kern="1200" cap="none" spc="0" normalizeH="0" baseline="0" noProof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υποβάλλονται </a:t>
            </a:r>
            <a:r>
              <a:rPr lang="el-GR" altLang="el-GR" sz="1400" i="1" dirty="0">
                <a:cs typeface="Arial" panose="020B0604020202020204" pitchFamily="34" charset="0"/>
                <a:sym typeface="+mn-ea"/>
              </a:rPr>
              <a:t>μόνο </a:t>
            </a:r>
            <a:r>
              <a:rPr lang="en-US" altLang="el-GR" sz="1400" b="1" i="1" dirty="0">
                <a:cs typeface="Arial" panose="020B0604020202020204" pitchFamily="34" charset="0"/>
                <a:sym typeface="+mn-ea"/>
              </a:rPr>
              <a:t>on line</a:t>
            </a:r>
            <a:r>
              <a:rPr kumimoji="0" lang="el-GR" altLang="el-GR" sz="1400" b="1" i="1" u="none" strike="noStrike" kern="1200" cap="none" spc="0" normalizeH="0" baseline="0" noProof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l-GR" altLang="el-GR" sz="1400" b="0" i="1" u="none" strike="noStrike" kern="1200" cap="none" spc="0" normalizeH="0" baseline="0" noProof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στο </a:t>
            </a:r>
            <a:r>
              <a:rPr kumimoji="0" lang="en-US" altLang="x-none" sz="1600" b="0" i="1" u="none" strike="noStrike" kern="1200" cap="none" spc="0" normalizeH="0" baseline="0" noProof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Arial" panose="020B0604020202020204" pitchFamily="34" charset="0"/>
                <a:hlinkClick r:id="rId3"/>
              </a:rPr>
              <a:t>https://systatikes.upatras.gr/web/</a:t>
            </a:r>
            <a:endParaRPr kumimoji="0" sz="1600" b="0" i="1" u="none" strike="noStrike" kern="1200" cap="none" spc="0" normalizeH="0" baseline="0" noProof="1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6700" algn="l"/>
                <a:tab pos="269875" algn="l"/>
                <a:tab pos="355600" algn="l"/>
                <a:tab pos="363855" algn="l"/>
                <a:tab pos="446405" algn="l"/>
              </a:tabLst>
            </a:pPr>
            <a:r>
              <a:rPr kumimoji="0" lang="el-GR" altLang="el-GR" sz="1200" b="0" strike="noStrike" kern="1200" cap="none" spc="0" normalizeH="0" baseline="0" noProof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      </a:t>
            </a:r>
            <a:r>
              <a:rPr kumimoji="0" lang="el-GR" altLang="el-GR" sz="1200" b="0" i="1" u="sng" strike="noStrike" kern="1200" cap="none" spc="0" normalizeH="0" baseline="0" noProof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(το σχετικό </a:t>
            </a:r>
            <a:r>
              <a:rPr kumimoji="0" lang="en-US" altLang="el-GR" sz="1200" b="0" i="1" u="sng" strike="noStrike" kern="1200" cap="none" spc="0" normalizeH="0" baseline="0" noProof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link</a:t>
            </a:r>
            <a:r>
              <a:rPr kumimoji="0" lang="el-GR" altLang="el-GR" sz="1200" b="0" i="1" u="sng" strike="noStrike" kern="1200" cap="none" spc="0" normalizeH="0" baseline="0" noProof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θα ενεργοποιηθεί στις 05/03/2025)</a:t>
            </a:r>
            <a:endParaRPr kumimoji="0" lang="el-GR" altLang="el-GR" sz="1200" b="0" i="1" u="sng" strike="noStrike" kern="1200" cap="none" spc="0" normalizeH="0" baseline="0" noProof="1">
              <a:solidFill>
                <a:schemeClr val="tx1"/>
              </a:solidFill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6700" algn="l"/>
                <a:tab pos="269875" algn="l"/>
                <a:tab pos="355600" algn="l"/>
                <a:tab pos="363855" algn="l"/>
                <a:tab pos="446405" algn="l"/>
              </a:tabLst>
            </a:pPr>
            <a:endParaRPr kumimoji="0" lang="en-US" altLang="x-none" sz="1200" b="0" i="1" u="none" strike="noStrike" kern="1200" cap="none" spc="0" normalizeH="0" baseline="0" noProof="1">
              <a:solidFill>
                <a:srgbClr val="800000"/>
              </a:solidFill>
              <a:latin typeface="Calibri" panose="020F0502020204030204" pitchFamily="34" charset="0"/>
              <a:ea typeface="Arial" panose="020B0604020202020204" pitchFamily="34" charset="0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6700" algn="l"/>
                <a:tab pos="269875" algn="l"/>
                <a:tab pos="355600" algn="l"/>
                <a:tab pos="363855" algn="l"/>
                <a:tab pos="446405" algn="l"/>
              </a:tabLst>
            </a:pPr>
            <a:endParaRPr kumimoji="0" lang="en-US" altLang="x-none" sz="1200" b="0" i="1" u="none" strike="noStrike" kern="1200" cap="none" spc="0" normalizeH="0" baseline="0" noProof="1">
              <a:solidFill>
                <a:srgbClr val="800000"/>
              </a:solidFill>
              <a:latin typeface="Calibri" panose="020F0502020204030204" pitchFamily="34" charset="0"/>
              <a:ea typeface="Arial" panose="020B0604020202020204" pitchFamily="34" charset="0"/>
              <a:cs typeface="+mn-cs"/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title" hasCustomPrompt="1"/>
          </p:nvPr>
        </p:nvSpPr>
        <p:spPr>
          <a:xfrm>
            <a:off x="395605" y="1052830"/>
            <a:ext cx="5089525" cy="71755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indent="0" algn="l" defTabSz="6858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l-GR" sz="2000" b="1" i="0" u="sng" strike="noStrike" kern="1200" cap="none" spc="0" normalizeH="0" baseline="0" noProof="1">
                <a:solidFill>
                  <a:srgbClr val="800000"/>
                </a:solidFill>
                <a:latin typeface="+mj-lt"/>
                <a:ea typeface="+mj-ea"/>
                <a:cs typeface="Arial" panose="020B0604020202020204" pitchFamily="34" charset="0"/>
              </a:rPr>
              <a:t>Erasmus+ </a:t>
            </a:r>
            <a:r>
              <a:rPr kumimoji="0" lang="el-GR" altLang="el-GR" sz="2000" b="1" i="0" u="sng" strike="noStrike" kern="1200" cap="none" spc="0" normalizeH="0" baseline="0" noProof="1">
                <a:solidFill>
                  <a:srgbClr val="800000"/>
                </a:solidFill>
                <a:latin typeface="+mj-lt"/>
                <a:ea typeface="+mj-ea"/>
                <a:cs typeface="Arial" panose="020B0604020202020204" pitchFamily="34" charset="0"/>
              </a:rPr>
              <a:t>για Πρακτική Άσκηση</a:t>
            </a:r>
            <a:br>
              <a:rPr lang="el-GR" altLang="el-GR" sz="2000" b="1" u="sng" dirty="0">
                <a:solidFill>
                  <a:srgbClr val="800000"/>
                </a:solidFill>
                <a:cs typeface="Arial" panose="020B0604020202020204" pitchFamily="34" charset="0"/>
              </a:rPr>
            </a:br>
            <a:r>
              <a:rPr kumimoji="0" lang="el-GR" altLang="el-GR" sz="2000" b="1" i="1" u="none" strike="noStrike" kern="1200" cap="none" spc="0" normalizeH="0" baseline="0" noProof="1">
                <a:solidFill>
                  <a:srgbClr val="8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j-lt"/>
                <a:ea typeface="+mj-ea"/>
                <a:cs typeface="Arial" panose="020B0604020202020204" pitchFamily="34" charset="0"/>
              </a:rPr>
              <a:t>Χρήσιμες πληροφορίες ακαδ. έτους </a:t>
            </a:r>
            <a:r>
              <a:rPr kumimoji="0" lang="el-GR" sz="2000" b="1" i="1" u="none" strike="noStrike" kern="1200" cap="none" spc="0" normalizeH="0" baseline="0" noProof="1">
                <a:solidFill>
                  <a:srgbClr val="8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j-lt"/>
                <a:ea typeface="+mj-ea"/>
                <a:cs typeface="Arial" panose="020B0604020202020204" pitchFamily="34" charset="0"/>
              </a:rPr>
              <a:t>2025-2026</a:t>
            </a:r>
            <a:endParaRPr kumimoji="0" lang="el-GR" sz="2000" b="1" i="1" u="none" strike="noStrike" kern="1200" cap="none" spc="0" normalizeH="0" baseline="0" noProof="1">
              <a:solidFill>
                <a:srgbClr val="800000"/>
              </a:solidFill>
              <a:effectLst>
                <a:outerShdw blurRad="38100" dist="38100" dir="2700000">
                  <a:srgbClr val="C0C0C0"/>
                </a:outerShdw>
              </a:effectLst>
              <a:latin typeface="+mj-lt"/>
              <a:ea typeface="+mj-ea"/>
              <a:cs typeface="Arial" panose="020B0604020202020204" pitchFamily="34" charset="0"/>
            </a:endParaRPr>
          </a:p>
        </p:txBody>
      </p:sp>
      <p:pic>
        <p:nvPicPr>
          <p:cNvPr id="15364" name="Εικόνα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213" y="173038"/>
            <a:ext cx="2016125" cy="762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5" name="Εικόνα 2"/>
          <p:cNvPicPr>
            <a:picLocks noChangeAspect="1"/>
          </p:cNvPicPr>
          <p:nvPr/>
        </p:nvPicPr>
        <p:blipFill>
          <a:blip r:embed="rId5"/>
          <a:srcRect t="25206" b="26413"/>
          <a:stretch>
            <a:fillRect/>
          </a:stretch>
        </p:blipFill>
        <p:spPr>
          <a:xfrm rot="978404">
            <a:off x="7016115" y="1215073"/>
            <a:ext cx="1228725" cy="5937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38"/>
          <p:cNvSpPr/>
          <p:nvPr/>
        </p:nvSpPr>
        <p:spPr>
          <a:xfrm>
            <a:off x="2484120" y="332740"/>
            <a:ext cx="3808730" cy="1225550"/>
          </a:xfrm>
          <a:prstGeom prst="rect">
            <a:avLst/>
          </a:prstGeom>
          <a:noFill/>
          <a:ln w="25400">
            <a:noFill/>
          </a:ln>
        </p:spPr>
        <p:txBody>
          <a:bodyPr anchor="t" anchorCtr="0"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rgbClr val="006666"/>
              </a:buClr>
              <a:buSzPct val="80000"/>
              <a:buFont typeface="Wingdings" panose="05000000000000000000" pitchFamily="2" charset="2"/>
            </a:pPr>
            <a:endParaRPr lang="el-GR" altLang="el-GR" sz="1600" b="1" u="sng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rgbClr val="006666"/>
              </a:buClr>
              <a:buSzPct val="80000"/>
              <a:buFont typeface="Wingdings" panose="05000000000000000000" pitchFamily="2" charset="2"/>
            </a:pPr>
            <a:r>
              <a:rPr lang="en-US" altLang="el-GR" sz="1600" b="1" u="sng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l-GR" altLang="el-GR" sz="1600" b="1" u="sng" dirty="0">
                <a:solidFill>
                  <a:srgbClr val="000000"/>
                </a:solidFill>
                <a:latin typeface="Calibri" panose="020F0502020204030204" pitchFamily="34" charset="0"/>
              </a:rPr>
              <a:t>ΤΜΗΜΑ ΔΙΕΘΝΩΝ ΣΧΕΣΕΩΝ</a:t>
            </a:r>
            <a:endParaRPr lang="el-GR" altLang="el-GR" sz="1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 algn="ctr" eaLnBrk="0" hangingPunct="0">
              <a:buFontTx/>
            </a:pPr>
            <a:endParaRPr lang="en-US" altLang="el-GR" sz="800" dirty="0">
              <a:solidFill>
                <a:srgbClr val="006666"/>
              </a:solidFill>
              <a:latin typeface="Calibri" panose="020F0502020204030204" pitchFamily="34" charset="0"/>
            </a:endParaRPr>
          </a:p>
          <a:p>
            <a:pPr marL="342900" indent="-342900" algn="ctr" eaLnBrk="0" hangingPunct="0">
              <a:buFontTx/>
            </a:pPr>
            <a:r>
              <a:rPr lang="el-GR" altLang="el-GR" sz="1400" dirty="0">
                <a:solidFill>
                  <a:srgbClr val="000000"/>
                </a:solidFill>
                <a:latin typeface="Calibri" panose="020F0502020204030204" pitchFamily="34" charset="0"/>
              </a:rPr>
              <a:t>Κτίριο Α’, ισόγειο</a:t>
            </a:r>
            <a:endParaRPr lang="el-GR" altLang="el-GR" sz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 algn="ctr" eaLnBrk="0" hangingPunct="0">
              <a:buFontTx/>
            </a:pPr>
            <a:r>
              <a:rPr lang="el-GR" altLang="el-GR" sz="1400" dirty="0">
                <a:solidFill>
                  <a:srgbClr val="000000"/>
                </a:solidFill>
                <a:latin typeface="Calibri" panose="020F0502020204030204" pitchFamily="34" charset="0"/>
              </a:rPr>
              <a:t>Πανεπιστημιούπολη - 265 04 ΠΑΤΡΑ</a:t>
            </a:r>
            <a:endParaRPr lang="el-GR" altLang="el-GR" sz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 algn="ctr" eaLnBrk="0" hangingPunct="0">
              <a:buFontTx/>
            </a:pPr>
            <a:endParaRPr lang="el-GR" altLang="el-GR" sz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 algn="ctr" eaLnBrk="0" hangingPunct="0">
              <a:buFontTx/>
            </a:pPr>
            <a:endParaRPr lang="el-GR" altLang="el-GR" sz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 algn="ctr" eaLnBrk="0" hangingPunct="0">
              <a:buFontTx/>
            </a:pPr>
            <a:endParaRPr lang="el-GR" altLang="el-GR" sz="800" dirty="0">
              <a:solidFill>
                <a:srgbClr val="006666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6386" name="Rectangle 40"/>
          <p:cNvSpPr/>
          <p:nvPr/>
        </p:nvSpPr>
        <p:spPr>
          <a:xfrm>
            <a:off x="909320" y="3164205"/>
            <a:ext cx="7291705" cy="1029335"/>
          </a:xfrm>
          <a:prstGeom prst="rect">
            <a:avLst/>
          </a:prstGeom>
          <a:noFill/>
          <a:ln w="3175" cap="flat" cmpd="tri">
            <a:solidFill>
              <a:srgbClr val="8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/>
          <a:lstStyle/>
          <a:p>
            <a:pPr marL="342900" indent="-342900" algn="ctr">
              <a:lnSpc>
                <a:spcPct val="105000"/>
              </a:lnSpc>
              <a:spcBef>
                <a:spcPct val="20000"/>
              </a:spcBef>
              <a:buClr>
                <a:srgbClr val="006666"/>
              </a:buClr>
              <a:buSzPct val="80000"/>
              <a:buFont typeface="Wingdings" panose="05000000000000000000" pitchFamily="2" charset="2"/>
            </a:pPr>
            <a:r>
              <a:rPr lang="el-GR" altLang="el-GR" sz="1800" b="1" i="1" dirty="0">
                <a:solidFill>
                  <a:srgbClr val="000000"/>
                </a:solidFill>
                <a:latin typeface="Calibri" panose="020F0502020204030204" pitchFamily="34" charset="0"/>
              </a:rPr>
              <a:t>Επικοινωνία:</a:t>
            </a:r>
            <a:endParaRPr lang="en-US" altLang="el-GR" sz="1800" b="1" i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 algn="ctr">
              <a:lnSpc>
                <a:spcPct val="105000"/>
              </a:lnSpc>
              <a:spcBef>
                <a:spcPct val="20000"/>
              </a:spcBef>
              <a:buClr>
                <a:srgbClr val="006666"/>
              </a:buClr>
              <a:buSzPct val="100000"/>
              <a:buFont typeface="Wingdings" panose="05000000000000000000" charset="0"/>
              <a:buChar char="þ"/>
            </a:pPr>
            <a:r>
              <a:rPr lang="el-GR" altLang="el-GR" sz="1800" b="1" i="1" dirty="0">
                <a:solidFill>
                  <a:srgbClr val="000000"/>
                </a:solidFill>
                <a:latin typeface="Calibri" panose="020F0502020204030204" pitchFamily="34" charset="0"/>
              </a:rPr>
              <a:t>τηλεφωνικά: κάθε μέρα  11:00-13:00</a:t>
            </a:r>
            <a:endParaRPr lang="el-GR" altLang="el-GR" sz="1800" b="1" i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 algn="ctr">
              <a:lnSpc>
                <a:spcPct val="105000"/>
              </a:lnSpc>
              <a:spcBef>
                <a:spcPct val="20000"/>
              </a:spcBef>
              <a:buClr>
                <a:srgbClr val="006666"/>
              </a:buClr>
              <a:buSzPct val="100000"/>
              <a:buFont typeface="Wingdings" panose="05000000000000000000" charset="0"/>
              <a:buChar char="þ"/>
            </a:pPr>
            <a:r>
              <a:rPr lang="el-GR" altLang="el-GR" sz="1700" b="1" i="1" dirty="0">
                <a:solidFill>
                  <a:srgbClr val="000000"/>
                </a:solidFill>
                <a:latin typeface="Calibri" panose="020F0502020204030204" pitchFamily="34" charset="0"/>
              </a:rPr>
              <a:t>με φυσική παρουσία στο ΤΔΣ: κάθε Τρίτη και Πέμπτη 11:00-13:00</a:t>
            </a:r>
            <a:r>
              <a:rPr lang="el-GR" altLang="el-GR" sz="1800" b="1" i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endParaRPr lang="el-GR" altLang="el-GR" sz="1800" b="1" i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 algn="ctr">
              <a:lnSpc>
                <a:spcPct val="105000"/>
              </a:lnSpc>
              <a:spcBef>
                <a:spcPct val="20000"/>
              </a:spcBef>
              <a:buClr>
                <a:srgbClr val="006666"/>
              </a:buClr>
              <a:buSzPct val="80000"/>
              <a:buFont typeface="Wingdings" panose="05000000000000000000" pitchFamily="2" charset="2"/>
            </a:pPr>
            <a:r>
              <a:rPr lang="el-GR" altLang="el-GR" sz="2000" b="1" i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endParaRPr lang="el-GR" altLang="el-GR" sz="2000" b="1" i="1" dirty="0">
              <a:solidFill>
                <a:srgbClr val="000000"/>
              </a:solidFill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  <p:sp>
        <p:nvSpPr>
          <p:cNvPr id="9" name="Rectangle 40"/>
          <p:cNvSpPr>
            <a:spLocks noChangeArrowheads="1"/>
          </p:cNvSpPr>
          <p:nvPr/>
        </p:nvSpPr>
        <p:spPr bwMode="auto">
          <a:xfrm>
            <a:off x="900430" y="4581525"/>
            <a:ext cx="3287395" cy="1217930"/>
          </a:xfrm>
          <a:prstGeom prst="rect">
            <a:avLst/>
          </a:prstGeom>
          <a:noFill/>
          <a:ln w="25400" cmpd="tri">
            <a:solidFill>
              <a:srgbClr val="000000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666"/>
              </a:buClr>
              <a:buSzPct val="80000"/>
              <a:buFont typeface="Wingdings" panose="05000000000000000000" pitchFamily="2" charset="2"/>
              <a:buNone/>
            </a:pPr>
            <a:r>
              <a:rPr kumimoji="0" lang="en-US" altLang="el-GR" sz="1600" b="1" i="0" u="none" strike="noStrike" kern="1200" cap="none" spc="0" normalizeH="0" baseline="0" noProof="1">
                <a:solidFill>
                  <a:srgbClr val="800000"/>
                </a:solidFill>
                <a:latin typeface="+mn-lt"/>
                <a:ea typeface="+mn-ea"/>
                <a:cs typeface="Arial" panose="020B0604020202020204" pitchFamily="34" charset="0"/>
              </a:rPr>
              <a:t>Erasmus</a:t>
            </a:r>
            <a:r>
              <a:rPr kumimoji="0" lang="el-GR" altLang="el-GR" sz="1600" b="1" i="0" u="none" strike="noStrike" kern="1200" cap="none" spc="0" normalizeH="0" baseline="0" noProof="1">
                <a:solidFill>
                  <a:srgbClr val="800000"/>
                </a:solidFill>
                <a:latin typeface="+mn-lt"/>
                <a:ea typeface="+mn-ea"/>
                <a:cs typeface="Arial" panose="020B0604020202020204" pitchFamily="34" charset="0"/>
              </a:rPr>
              <a:t>+ για Σπουδές</a:t>
            </a:r>
            <a:endParaRPr kumimoji="0" lang="el-GR" altLang="el-GR" sz="1600" b="1" i="0" u="none" strike="noStrike" kern="1200" cap="none" spc="0" normalizeH="0" baseline="0" noProof="1">
              <a:solidFill>
                <a:srgbClr val="800000"/>
              </a:solidFill>
              <a:latin typeface="+mn-lt"/>
              <a:ea typeface="+mn-ea"/>
              <a:cs typeface="Arial" panose="020B0604020202020204" pitchFamily="34" charset="0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>
                <a:srgbClr val="006666"/>
              </a:buClr>
              <a:buSzPct val="80000"/>
              <a:buFont typeface="Wingdings" panose="05000000000000000000" pitchFamily="2" charset="2"/>
              <a:buNone/>
            </a:pPr>
            <a:r>
              <a:rPr kumimoji="0" lang="el-GR" altLang="el-GR" sz="1400" b="0" i="0" u="none" strike="noStrike" kern="1200" cap="none" spc="0" normalizeH="0" baseline="0" noProof="1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rPr>
              <a:t>Αρμόδια: κ. </a:t>
            </a:r>
            <a:r>
              <a:rPr kumimoji="0" lang="el-GR" altLang="el-GR" sz="1400" b="1" i="0" u="none" strike="noStrike" kern="1200" cap="none" spc="0" normalizeH="0" baseline="0" noProof="1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+mn-ea"/>
                <a:cs typeface="Arial" panose="020B0604020202020204" pitchFamily="34" charset="0"/>
              </a:rPr>
              <a:t>Μαρία Σταθούλια</a:t>
            </a:r>
            <a:endParaRPr kumimoji="0" lang="el-GR" altLang="el-GR" sz="1400" b="1" i="0" u="none" strike="noStrike" kern="1200" cap="none" spc="0" normalizeH="0" baseline="0" noProof="1">
              <a:solidFill>
                <a:srgbClr val="000000"/>
              </a:solidFill>
              <a:effectLst>
                <a:outerShdw blurRad="38100" dist="38100" dir="2700000">
                  <a:srgbClr val="C0C0C0"/>
                </a:outerShdw>
              </a:effectLst>
              <a:latin typeface="+mn-lt"/>
              <a:ea typeface="+mn-ea"/>
              <a:cs typeface="Arial" panose="020B0604020202020204" pitchFamily="34" charset="0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>
                <a:srgbClr val="006666"/>
              </a:buClr>
              <a:buSzPct val="80000"/>
              <a:buFont typeface="Wingdings" panose="05000000000000000000" pitchFamily="2" charset="2"/>
              <a:buNone/>
            </a:pPr>
            <a:r>
              <a:rPr kumimoji="0" lang="el-GR" altLang="el-GR" sz="1400" b="0" i="0" u="none" strike="noStrike" kern="1200" cap="none" spc="0" normalizeH="0" baseline="0" noProof="1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rPr>
              <a:t>Τηλ.: 2610-996613,</a:t>
            </a:r>
            <a:endParaRPr kumimoji="0" lang="en-US" altLang="el-GR" sz="1400" b="0" i="0" u="none" strike="noStrike" kern="1200" cap="none" spc="0" normalizeH="0" baseline="0" noProof="1">
              <a:solidFill>
                <a:srgbClr val="000000"/>
              </a:solidFill>
              <a:latin typeface="+mn-lt"/>
              <a:ea typeface="+mn-ea"/>
              <a:cs typeface="Arial" panose="020B0604020202020204" pitchFamily="34" charset="0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>
                <a:srgbClr val="006666"/>
              </a:buClr>
              <a:buSzPct val="80000"/>
              <a:buFontTx/>
              <a:buNone/>
            </a:pPr>
            <a:r>
              <a:rPr kumimoji="0" lang="en-US" altLang="el-GR" sz="1400" b="0" i="0" u="none" strike="noStrike" kern="1200" cap="none" spc="0" normalizeH="0" baseline="0" noProof="1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rPr>
              <a:t>Email: </a:t>
            </a:r>
            <a:r>
              <a:rPr kumimoji="0" lang="en-US" altLang="el-GR" sz="1400" b="1" i="0" u="none" strike="noStrike" kern="1200" cap="none" spc="0" normalizeH="0" baseline="0" noProof="1">
                <a:solidFill>
                  <a:srgbClr val="006666"/>
                </a:solidFill>
                <a:latin typeface="+mn-lt"/>
                <a:ea typeface="+mn-ea"/>
                <a:cs typeface="Arial" panose="020B0604020202020204" pitchFamily="34" charset="0"/>
                <a:hlinkClick r:id="rId1"/>
              </a:rPr>
              <a:t>llp</a:t>
            </a:r>
            <a:r>
              <a:rPr kumimoji="0" lang="el-GR" altLang="el-GR" sz="1400" b="1" i="0" u="none" strike="noStrike" kern="1200" cap="none" spc="0" normalizeH="0" baseline="0" noProof="1">
                <a:solidFill>
                  <a:srgbClr val="006666"/>
                </a:solidFill>
                <a:latin typeface="+mn-lt"/>
                <a:ea typeface="+mn-ea"/>
                <a:cs typeface="Arial" panose="020B0604020202020204" pitchFamily="34" charset="0"/>
                <a:hlinkClick r:id="rId1"/>
              </a:rPr>
              <a:t>.</a:t>
            </a:r>
            <a:r>
              <a:rPr kumimoji="0" lang="en-US" altLang="el-GR" sz="1400" b="1" i="0" u="none" strike="noStrike" kern="1200" cap="none" spc="0" normalizeH="0" baseline="0" noProof="1">
                <a:solidFill>
                  <a:srgbClr val="006666"/>
                </a:solidFill>
                <a:latin typeface="+mn-lt"/>
                <a:ea typeface="+mn-ea"/>
                <a:cs typeface="Arial" panose="020B0604020202020204" pitchFamily="34" charset="0"/>
                <a:hlinkClick r:id="rId1"/>
              </a:rPr>
              <a:t>outgoing</a:t>
            </a:r>
            <a:r>
              <a:rPr kumimoji="0" lang="el-GR" altLang="el-GR" sz="1400" b="1" i="0" u="none" strike="noStrike" kern="1200" cap="none" spc="0" normalizeH="0" baseline="0" noProof="1">
                <a:solidFill>
                  <a:srgbClr val="006666"/>
                </a:solidFill>
                <a:latin typeface="+mn-lt"/>
                <a:ea typeface="+mn-ea"/>
                <a:cs typeface="Arial" panose="020B0604020202020204" pitchFamily="34" charset="0"/>
                <a:hlinkClick r:id="rId1"/>
              </a:rPr>
              <a:t>@</a:t>
            </a:r>
            <a:r>
              <a:rPr kumimoji="0" lang="en-US" altLang="el-GR" sz="1400" b="1" i="0" u="none" strike="noStrike" kern="1200" cap="none" spc="0" normalizeH="0" baseline="0" noProof="1">
                <a:solidFill>
                  <a:srgbClr val="006666"/>
                </a:solidFill>
                <a:latin typeface="+mn-lt"/>
                <a:ea typeface="+mn-ea"/>
                <a:cs typeface="Arial" panose="020B0604020202020204" pitchFamily="34" charset="0"/>
                <a:hlinkClick r:id="rId1"/>
              </a:rPr>
              <a:t>upatras</a:t>
            </a:r>
            <a:r>
              <a:rPr kumimoji="0" lang="el-GR" altLang="el-GR" sz="1400" b="1" i="0" u="none" strike="noStrike" kern="1200" cap="none" spc="0" normalizeH="0" baseline="0" noProof="1">
                <a:solidFill>
                  <a:srgbClr val="006666"/>
                </a:solidFill>
                <a:latin typeface="+mn-lt"/>
                <a:ea typeface="+mn-ea"/>
                <a:cs typeface="Arial" panose="020B0604020202020204" pitchFamily="34" charset="0"/>
                <a:hlinkClick r:id="rId1"/>
              </a:rPr>
              <a:t>.</a:t>
            </a:r>
            <a:r>
              <a:rPr kumimoji="0" lang="en-US" altLang="el-GR" sz="1400" b="1" i="0" u="none" strike="noStrike" kern="1200" cap="none" spc="0" normalizeH="0" baseline="0" noProof="1">
                <a:solidFill>
                  <a:srgbClr val="006666"/>
                </a:solidFill>
                <a:latin typeface="+mn-lt"/>
                <a:ea typeface="+mn-ea"/>
                <a:cs typeface="Arial" panose="020B0604020202020204" pitchFamily="34" charset="0"/>
                <a:hlinkClick r:id="rId1"/>
              </a:rPr>
              <a:t>gr</a:t>
            </a:r>
            <a:endParaRPr kumimoji="0" lang="el-GR" altLang="el-GR" sz="1400" b="0" i="1" u="none" strike="noStrike" kern="1200" cap="none" spc="0" normalizeH="0" baseline="0" noProof="1">
              <a:solidFill>
                <a:srgbClr val="006666"/>
              </a:solidFill>
              <a:effectLst>
                <a:outerShdw blurRad="38100" dist="38100" dir="2700000">
                  <a:srgbClr val="C0C0C0"/>
                </a:outerShdw>
              </a:effectLst>
              <a:latin typeface="+mn-lt"/>
              <a:ea typeface="Arial" panose="020B0604020202020204" pitchFamily="34" charset="0"/>
              <a:cs typeface="+mn-cs"/>
            </a:endParaRPr>
          </a:p>
        </p:txBody>
      </p:sp>
      <p:pic>
        <p:nvPicPr>
          <p:cNvPr id="16389" name="Εικόνα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040" y="692785"/>
            <a:ext cx="1530985" cy="10356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Rectangle 40"/>
          <p:cNvSpPr>
            <a:spLocks noChangeArrowheads="1"/>
          </p:cNvSpPr>
          <p:nvPr/>
        </p:nvSpPr>
        <p:spPr bwMode="auto">
          <a:xfrm>
            <a:off x="4699635" y="4588510"/>
            <a:ext cx="3473450" cy="1210945"/>
          </a:xfrm>
          <a:prstGeom prst="rect">
            <a:avLst/>
          </a:prstGeom>
          <a:noFill/>
          <a:ln w="28575" cmpd="tri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666"/>
              </a:buClr>
              <a:buSzPct val="80000"/>
              <a:buFont typeface="Wingdings" panose="05000000000000000000" pitchFamily="2" charset="2"/>
              <a:buNone/>
            </a:pPr>
            <a:r>
              <a:rPr kumimoji="0" lang="en-US" altLang="el-GR" sz="1600" b="1" i="0" u="none" strike="noStrike" kern="1200" cap="none" spc="0" normalizeH="0" baseline="0" noProof="1">
                <a:solidFill>
                  <a:srgbClr val="800000"/>
                </a:solidFill>
                <a:latin typeface="+mn-lt"/>
                <a:ea typeface="+mn-ea"/>
                <a:cs typeface="Arial" panose="020B0604020202020204" pitchFamily="34" charset="0"/>
              </a:rPr>
              <a:t>Erasmus</a:t>
            </a:r>
            <a:r>
              <a:rPr kumimoji="0" lang="el-GR" altLang="el-GR" sz="1600" b="1" i="0" u="none" strike="noStrike" kern="1200" cap="none" spc="0" normalizeH="0" baseline="0" noProof="1">
                <a:solidFill>
                  <a:srgbClr val="800000"/>
                </a:solidFill>
                <a:latin typeface="+mn-lt"/>
                <a:ea typeface="+mn-ea"/>
                <a:cs typeface="Arial" panose="020B0604020202020204" pitchFamily="34" charset="0"/>
              </a:rPr>
              <a:t>+ για Πρακτική</a:t>
            </a:r>
            <a:r>
              <a:rPr kumimoji="0" lang="en-US" altLang="el-GR" sz="1600" b="1" i="0" u="none" strike="noStrike" kern="1200" cap="none" spc="0" normalizeH="0" baseline="0" noProof="1">
                <a:solidFill>
                  <a:srgbClr val="800000"/>
                </a:solidFill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kumimoji="0" lang="el-GR" altLang="el-GR" sz="1600" b="1" i="0" u="none" strike="noStrike" kern="1200" cap="none" spc="0" normalizeH="0" baseline="0" noProof="1">
                <a:solidFill>
                  <a:srgbClr val="800000"/>
                </a:solidFill>
                <a:latin typeface="+mn-lt"/>
                <a:ea typeface="+mn-ea"/>
                <a:cs typeface="Arial" panose="020B0604020202020204" pitchFamily="34" charset="0"/>
              </a:rPr>
              <a:t>Άσκηση</a:t>
            </a:r>
            <a:endParaRPr kumimoji="0" lang="el-GR" altLang="el-GR" sz="1600" b="1" i="0" u="none" strike="noStrike" kern="1200" cap="none" spc="0" normalizeH="0" baseline="0" noProof="1">
              <a:solidFill>
                <a:srgbClr val="800000"/>
              </a:solidFill>
              <a:latin typeface="+mn-lt"/>
              <a:ea typeface="+mn-ea"/>
              <a:cs typeface="Arial" panose="020B0604020202020204" pitchFamily="34" charset="0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>
                <a:srgbClr val="006666"/>
              </a:buClr>
              <a:buSzPct val="80000"/>
              <a:buFont typeface="Wingdings" panose="05000000000000000000" pitchFamily="2" charset="2"/>
              <a:buNone/>
            </a:pPr>
            <a:r>
              <a:rPr kumimoji="0" lang="el-GR" altLang="el-GR" sz="1400" b="0" i="0" u="none" strike="noStrike" kern="1200" cap="none" spc="0" normalizeH="0" baseline="0" noProof="1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rPr>
              <a:t>Αρμόδια: κ. </a:t>
            </a:r>
            <a:r>
              <a:rPr kumimoji="0" lang="el-GR" altLang="el-GR" sz="1400" b="1" i="0" u="none" strike="noStrike" kern="1200" cap="none" spc="0" normalizeH="0" baseline="0" noProof="1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+mn-ea"/>
                <a:cs typeface="Arial" panose="020B0604020202020204" pitchFamily="34" charset="0"/>
              </a:rPr>
              <a:t>Πολυξένη Χριστιά</a:t>
            </a:r>
            <a:endParaRPr kumimoji="0" lang="el-GR" altLang="el-GR" sz="1400" b="1" i="0" u="none" strike="noStrike" kern="1200" cap="none" spc="0" normalizeH="0" baseline="0" noProof="1">
              <a:solidFill>
                <a:srgbClr val="000000"/>
              </a:solidFill>
              <a:effectLst>
                <a:outerShdw blurRad="38100" dist="38100" dir="2700000">
                  <a:srgbClr val="C0C0C0"/>
                </a:outerShdw>
              </a:effectLst>
              <a:latin typeface="+mn-lt"/>
              <a:ea typeface="+mn-ea"/>
              <a:cs typeface="Arial" panose="020B0604020202020204" pitchFamily="34" charset="0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>
                <a:srgbClr val="006666"/>
              </a:buClr>
              <a:buSzPct val="80000"/>
              <a:buFont typeface="Wingdings" panose="05000000000000000000" pitchFamily="2" charset="2"/>
              <a:buNone/>
            </a:pPr>
            <a:r>
              <a:rPr kumimoji="0" lang="el-GR" altLang="el-GR" sz="1400" b="0" i="0" u="none" strike="noStrike" kern="1200" cap="none" spc="0" normalizeH="0" baseline="0" noProof="1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rPr>
              <a:t>Τηλ.: 2610-969036,</a:t>
            </a:r>
            <a:endParaRPr kumimoji="0" lang="en-US" altLang="el-GR" sz="1400" b="0" i="0" u="none" strike="noStrike" kern="1200" cap="none" spc="0" normalizeH="0" baseline="0" noProof="1">
              <a:solidFill>
                <a:srgbClr val="000000"/>
              </a:solidFill>
              <a:latin typeface="+mn-lt"/>
              <a:ea typeface="+mn-ea"/>
              <a:cs typeface="Arial" panose="020B0604020202020204" pitchFamily="34" charset="0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>
                <a:srgbClr val="006666"/>
              </a:buClr>
              <a:buSzPct val="80000"/>
              <a:buFontTx/>
              <a:buNone/>
            </a:pPr>
            <a:r>
              <a:rPr kumimoji="0" lang="en-US" altLang="el-GR" sz="1400" b="0" i="0" u="none" strike="noStrike" kern="1200" cap="none" spc="0" normalizeH="0" baseline="0" noProof="1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rPr>
              <a:t>Email: </a:t>
            </a:r>
            <a:r>
              <a:rPr kumimoji="0" lang="en-US" altLang="el-GR" sz="1400" b="1" i="0" u="none" strike="noStrike" kern="1200" cap="none" spc="0" normalizeH="0" baseline="0" noProof="1">
                <a:solidFill>
                  <a:srgbClr val="006666"/>
                </a:solidFill>
                <a:latin typeface="+mn-lt"/>
                <a:ea typeface="+mn-ea"/>
                <a:cs typeface="Arial" panose="020B0604020202020204" pitchFamily="34" charset="0"/>
                <a:hlinkClick r:id="rId1"/>
              </a:rPr>
              <a:t>llp</a:t>
            </a:r>
            <a:r>
              <a:rPr kumimoji="0" lang="el-GR" altLang="el-GR" sz="1400" b="1" i="0" u="none" strike="noStrike" kern="1200" cap="none" spc="0" normalizeH="0" baseline="0" noProof="1">
                <a:solidFill>
                  <a:srgbClr val="006666"/>
                </a:solidFill>
                <a:latin typeface="+mn-lt"/>
                <a:ea typeface="+mn-ea"/>
                <a:cs typeface="Arial" panose="020B0604020202020204" pitchFamily="34" charset="0"/>
                <a:hlinkClick r:id="rId1"/>
              </a:rPr>
              <a:t>.</a:t>
            </a:r>
            <a:r>
              <a:rPr kumimoji="0" lang="en-US" altLang="el-GR" sz="1400" b="1" i="0" u="none" strike="noStrike" kern="1200" cap="none" spc="0" normalizeH="0" baseline="0" noProof="1">
                <a:solidFill>
                  <a:srgbClr val="006666"/>
                </a:solidFill>
                <a:latin typeface="+mn-lt"/>
                <a:ea typeface="+mn-ea"/>
                <a:cs typeface="Arial" panose="020B0604020202020204" pitchFamily="34" charset="0"/>
                <a:hlinkClick r:id="rId1"/>
              </a:rPr>
              <a:t>placements</a:t>
            </a:r>
            <a:r>
              <a:rPr kumimoji="0" lang="el-GR" altLang="el-GR" sz="1400" b="1" i="0" u="none" strike="noStrike" kern="1200" cap="none" spc="0" normalizeH="0" baseline="0" noProof="1">
                <a:solidFill>
                  <a:srgbClr val="006666"/>
                </a:solidFill>
                <a:latin typeface="+mn-lt"/>
                <a:ea typeface="+mn-ea"/>
                <a:cs typeface="Arial" panose="020B0604020202020204" pitchFamily="34" charset="0"/>
                <a:hlinkClick r:id="rId1"/>
              </a:rPr>
              <a:t>@</a:t>
            </a:r>
            <a:r>
              <a:rPr kumimoji="0" lang="en-US" altLang="el-GR" sz="1400" b="1" i="0" u="none" strike="noStrike" kern="1200" cap="none" spc="0" normalizeH="0" baseline="0" noProof="1">
                <a:solidFill>
                  <a:srgbClr val="006666"/>
                </a:solidFill>
                <a:latin typeface="+mn-lt"/>
                <a:ea typeface="+mn-ea"/>
                <a:cs typeface="Arial" panose="020B0604020202020204" pitchFamily="34" charset="0"/>
                <a:hlinkClick r:id="rId1"/>
              </a:rPr>
              <a:t>upatras</a:t>
            </a:r>
            <a:r>
              <a:rPr kumimoji="0" lang="el-GR" altLang="el-GR" sz="1400" b="1" i="0" u="none" strike="noStrike" kern="1200" cap="none" spc="0" normalizeH="0" baseline="0" noProof="1">
                <a:solidFill>
                  <a:srgbClr val="006666"/>
                </a:solidFill>
                <a:latin typeface="+mn-lt"/>
                <a:ea typeface="+mn-ea"/>
                <a:cs typeface="Arial" panose="020B0604020202020204" pitchFamily="34" charset="0"/>
                <a:hlinkClick r:id="rId1"/>
              </a:rPr>
              <a:t>.</a:t>
            </a:r>
            <a:r>
              <a:rPr kumimoji="0" lang="en-US" altLang="el-GR" sz="1400" b="1" i="0" u="none" strike="noStrike" kern="1200" cap="none" spc="0" normalizeH="0" baseline="0" noProof="1">
                <a:solidFill>
                  <a:srgbClr val="006666"/>
                </a:solidFill>
                <a:latin typeface="+mn-lt"/>
                <a:ea typeface="+mn-ea"/>
                <a:cs typeface="Arial" panose="020B0604020202020204" pitchFamily="34" charset="0"/>
                <a:hlinkClick r:id="rId1"/>
              </a:rPr>
              <a:t>gr</a:t>
            </a:r>
            <a:endParaRPr kumimoji="0" lang="el-GR" altLang="el-GR" sz="1400" b="0" i="1" u="none" strike="noStrike" kern="1200" cap="none" spc="0" normalizeH="0" baseline="0" noProof="1">
              <a:solidFill>
                <a:srgbClr val="006666"/>
              </a:solidFill>
              <a:effectLst>
                <a:outerShdw blurRad="38100" dist="38100" dir="2700000">
                  <a:srgbClr val="C0C0C0"/>
                </a:outerShdw>
              </a:effectLst>
              <a:latin typeface="+mn-lt"/>
              <a:ea typeface="Arial" panose="020B0604020202020204" pitchFamily="34" charset="0"/>
              <a:cs typeface="+mn-cs"/>
            </a:endParaRPr>
          </a:p>
        </p:txBody>
      </p:sp>
      <p:pic>
        <p:nvPicPr>
          <p:cNvPr id="16391" name="Εικόνα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333" y="116840"/>
            <a:ext cx="1512887" cy="571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93" name="Ορθογώνιο 3"/>
          <p:cNvSpPr/>
          <p:nvPr/>
        </p:nvSpPr>
        <p:spPr>
          <a:xfrm>
            <a:off x="909955" y="1802130"/>
            <a:ext cx="3277870" cy="1175385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anchorCtr="0">
            <a:noAutofit/>
          </a:bodyPr>
          <a:lstStyle/>
          <a:p>
            <a:pPr algn="ctr" eaLnBrk="0" hangingPunct="0"/>
            <a:r>
              <a:rPr lang="el-GR" altLang="el-GR" sz="1200" dirty="0">
                <a:solidFill>
                  <a:srgbClr val="000000"/>
                </a:solidFill>
                <a:latin typeface="Calibri" panose="020F0502020204030204" pitchFamily="34" charset="0"/>
              </a:rPr>
              <a:t>Προϊσταμένη Διεύθυνσης </a:t>
            </a:r>
            <a:endParaRPr lang="el-GR" altLang="el-GR" sz="1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 eaLnBrk="0" hangingPunct="0"/>
            <a:r>
              <a:rPr lang="el-GR" altLang="el-GR" sz="1200" dirty="0">
                <a:solidFill>
                  <a:srgbClr val="000000"/>
                </a:solidFill>
                <a:latin typeface="Calibri" panose="020F0502020204030204" pitchFamily="34" charset="0"/>
              </a:rPr>
              <a:t>Δημοσίων Σχέσεων &amp; Εξωστρέφειας</a:t>
            </a:r>
            <a:endParaRPr lang="el-GR" altLang="el-GR" sz="1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 eaLnBrk="0" hangingPunct="0"/>
            <a:r>
              <a:rPr lang="el-GR" altLang="el-GR" sz="1200" dirty="0">
                <a:solidFill>
                  <a:srgbClr val="000000"/>
                </a:solidFill>
                <a:latin typeface="Calibri" panose="020F0502020204030204" pitchFamily="34" charset="0"/>
              </a:rPr>
              <a:t>κ. </a:t>
            </a:r>
            <a:r>
              <a:rPr lang="el-GR" altLang="el-GR" sz="1200" b="1" dirty="0">
                <a:solidFill>
                  <a:srgbClr val="000000"/>
                </a:solidFill>
                <a:latin typeface="Calibri" panose="020F0502020204030204" pitchFamily="34" charset="0"/>
              </a:rPr>
              <a:t>Ουρανία Μπουσίου</a:t>
            </a:r>
            <a:endParaRPr lang="el-GR" altLang="el-GR" sz="12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 eaLnBrk="0" hangingPunct="0"/>
            <a:r>
              <a:rPr lang="el-GR" altLang="el-GR" sz="1200" dirty="0">
                <a:solidFill>
                  <a:srgbClr val="000000"/>
                </a:solidFill>
                <a:latin typeface="Calibri" panose="020F0502020204030204" pitchFamily="34" charset="0"/>
              </a:rPr>
              <a:t>Τηλ: 2610-9</a:t>
            </a:r>
            <a:r>
              <a:rPr lang="en-US" altLang="el-GR" sz="1200" dirty="0">
                <a:solidFill>
                  <a:srgbClr val="000000"/>
                </a:solidFill>
                <a:latin typeface="Calibri" panose="020F0502020204030204" pitchFamily="34" charset="0"/>
              </a:rPr>
              <a:t>9</a:t>
            </a:r>
            <a:r>
              <a:rPr lang="el-GR" alt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6734</a:t>
            </a:r>
            <a:endParaRPr lang="el-GR" altLang="el-GR" sz="1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 eaLnBrk="0" hangingPunct="0"/>
            <a:r>
              <a:rPr lang="en-US" altLang="el-GR" sz="1200" dirty="0">
                <a:solidFill>
                  <a:srgbClr val="000000"/>
                </a:solidFill>
                <a:latin typeface="Calibri" panose="020F0502020204030204" pitchFamily="34" charset="0"/>
              </a:rPr>
              <a:t>E-mail: </a:t>
            </a:r>
            <a:r>
              <a:rPr lang="en-US" altLang="el-GR" sz="1200" dirty="0">
                <a:solidFill>
                  <a:srgbClr val="000000"/>
                </a:solidFill>
                <a:latin typeface="Calibri" panose="020F0502020204030204" pitchFamily="34" charset="0"/>
                <a:hlinkClick r:id="rId4"/>
              </a:rPr>
              <a:t>bousiou@upatras.gr</a:t>
            </a:r>
            <a:r>
              <a:rPr lang="en-US" altLang="el-GR" sz="12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endParaRPr lang="el-GR" altLang="el-GR" sz="1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 eaLnBrk="0" hangingPunct="0"/>
            <a:endParaRPr lang="el-GR" altLang="el-GR" sz="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 eaLnBrk="0" hangingPunct="0"/>
            <a:endParaRPr lang="el-GR" altLang="el-GR" sz="3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6394" name="Ορθογώνιο 4"/>
          <p:cNvSpPr/>
          <p:nvPr/>
        </p:nvSpPr>
        <p:spPr>
          <a:xfrm>
            <a:off x="4699000" y="1787525"/>
            <a:ext cx="3474720" cy="119761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anchorCtr="0">
            <a:noAutofit/>
          </a:bodyPr>
          <a:lstStyle/>
          <a:p>
            <a:pPr algn="ctr" eaLnBrk="0" hangingPunct="0"/>
            <a:r>
              <a:rPr lang="el-GR" altLang="el-GR" sz="1200" dirty="0">
                <a:solidFill>
                  <a:srgbClr val="000000"/>
                </a:solidFill>
                <a:latin typeface="Calibri" panose="020F0502020204030204" pitchFamily="34" charset="0"/>
              </a:rPr>
              <a:t>Προϊσταμένη </a:t>
            </a:r>
            <a:endParaRPr lang="el-GR" altLang="el-GR" sz="1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 eaLnBrk="0" hangingPunct="0"/>
            <a:r>
              <a:rPr lang="el-GR" altLang="el-GR" sz="1200" dirty="0">
                <a:solidFill>
                  <a:srgbClr val="000000"/>
                </a:solidFill>
                <a:latin typeface="Calibri" panose="020F0502020204030204" pitchFamily="34" charset="0"/>
              </a:rPr>
              <a:t>Τμήματος Διεθνών Σχέσεων</a:t>
            </a:r>
            <a:endParaRPr lang="el-GR" altLang="el-GR" sz="1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 eaLnBrk="0" hangingPunct="0"/>
            <a:r>
              <a:rPr lang="el-GR" altLang="el-GR" sz="1200" dirty="0">
                <a:solidFill>
                  <a:srgbClr val="000000"/>
                </a:solidFill>
                <a:latin typeface="Calibri" panose="020F0502020204030204" pitchFamily="34" charset="0"/>
              </a:rPr>
              <a:t>κ. </a:t>
            </a:r>
            <a:r>
              <a:rPr lang="el-GR" altLang="el-GR" sz="1200" b="1" dirty="0">
                <a:solidFill>
                  <a:srgbClr val="000000"/>
                </a:solidFill>
                <a:latin typeface="Calibri" panose="020F0502020204030204" pitchFamily="34" charset="0"/>
              </a:rPr>
              <a:t>Δήμητρα Σταματοπούλου</a:t>
            </a:r>
            <a:endParaRPr lang="el-GR" altLang="el-GR" sz="12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 eaLnBrk="0" hangingPunct="0"/>
            <a:r>
              <a:rPr lang="el-GR" altLang="el-GR" sz="1200" dirty="0">
                <a:solidFill>
                  <a:srgbClr val="000000"/>
                </a:solidFill>
                <a:latin typeface="Calibri" panose="020F0502020204030204" pitchFamily="34" charset="0"/>
              </a:rPr>
              <a:t>Τηλ: 2610-969029</a:t>
            </a:r>
            <a:endParaRPr lang="el-GR" altLang="el-GR" sz="1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 eaLnBrk="0" hangingPunct="0"/>
            <a:r>
              <a:rPr lang="en-US" altLang="el-GR" sz="1200" dirty="0">
                <a:solidFill>
                  <a:srgbClr val="000000"/>
                </a:solidFill>
                <a:latin typeface="Calibri" panose="020F0502020204030204" pitchFamily="34" charset="0"/>
              </a:rPr>
              <a:t>E-mail: </a:t>
            </a:r>
            <a:r>
              <a:rPr lang="en-US" altLang="el-GR" sz="1200" dirty="0">
                <a:solidFill>
                  <a:srgbClr val="000000"/>
                </a:solidFill>
                <a:latin typeface="Calibri" panose="020F0502020204030204" pitchFamily="34" charset="0"/>
                <a:hlinkClick r:id="rId5"/>
              </a:rPr>
              <a:t>intern.rel@upatras.gr</a:t>
            </a:r>
            <a:endParaRPr lang="el-GR" altLang="el-GR" sz="1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 eaLnBrk="0" hangingPunct="0"/>
            <a:r>
              <a:rPr lang="en-US" altLang="el-GR" sz="12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endParaRPr lang="el-GR" altLang="el-GR" sz="12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100" name="Content Placeholder 99"/>
          <p:cNvPicPr>
            <a:picLocks noGrp="1" noChangeAspect="1"/>
          </p:cNvPicPr>
          <p:nvPr>
            <p:ph sz="half" idx="2"/>
          </p:nvPr>
        </p:nvPicPr>
        <p:blipFill>
          <a:blip r:embed="rId6"/>
          <a:stretch>
            <a:fillRect/>
          </a:stretch>
        </p:blipFill>
        <p:spPr>
          <a:xfrm>
            <a:off x="6228715" y="260985"/>
            <a:ext cx="2093595" cy="13087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1908810" y="836930"/>
            <a:ext cx="5326380" cy="3514090"/>
          </a:xfrm>
          <a:prstGeom prst="rect">
            <a:avLst/>
          </a:prstGeom>
        </p:spPr>
      </p:pic>
      <p:sp>
        <p:nvSpPr>
          <p:cNvPr id="10" name="Rectangle 40"/>
          <p:cNvSpPr>
            <a:spLocks noChangeArrowheads="1"/>
          </p:cNvSpPr>
          <p:nvPr/>
        </p:nvSpPr>
        <p:spPr bwMode="auto">
          <a:xfrm>
            <a:off x="899160" y="4581525"/>
            <a:ext cx="7810500" cy="713740"/>
          </a:xfrm>
          <a:prstGeom prst="rect">
            <a:avLst/>
          </a:prstGeom>
          <a:noFill/>
          <a:ln w="25400" cmpd="tri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algn="ctr" defTabSz="685800" rtl="0" eaLnBrk="1" fontAlgn="base" latinLnBrk="0" hangingPunct="1">
              <a:lnSpc>
                <a:spcPct val="90000"/>
              </a:lnSpc>
              <a:spcBef>
                <a:spcPts val="750"/>
              </a:spcBef>
              <a:buClrTx/>
              <a:buSzTx/>
              <a:buNone/>
            </a:pPr>
            <a:r>
              <a:rPr kumimoji="0" lang="el-GR" altLang="en-US" sz="2400" b="1" u="none" strike="noStrike" kern="1200" cap="none" spc="0" normalizeH="0" baseline="0" noProof="1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charset="0"/>
                <a:ea typeface="+mn-ea"/>
                <a:cs typeface="Bookman Old Style" panose="02050604050505020204" charset="0"/>
              </a:rPr>
              <a:t>Σας ε</a:t>
            </a:r>
            <a:r>
              <a:rPr kumimoji="0" lang="en-US" altLang="el-GR" sz="2400" b="1" u="none" strike="noStrike" kern="1200" cap="none" spc="0" normalizeH="0" baseline="0" noProof="1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charset="0"/>
                <a:ea typeface="+mn-ea"/>
                <a:cs typeface="Bookman Old Style" panose="02050604050505020204" charset="0"/>
              </a:rPr>
              <a:t>υχαριστούμε για την προσοχή σας !!!</a:t>
            </a:r>
            <a:endParaRPr kumimoji="0" lang="en-US" altLang="el-GR" sz="2400" b="1" i="0" u="none" strike="noStrike" kern="1200" cap="none" spc="0" normalizeH="0" baseline="0" noProof="1">
              <a:solidFill>
                <a:srgbClr val="0099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charset="0"/>
              <a:ea typeface="+mn-ea"/>
              <a:cs typeface="Bookman Old Style" panose="0205060405050502020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>
          <a:xfrm>
            <a:off x="395536" y="981075"/>
            <a:ext cx="3600708" cy="612140"/>
          </a:xfrm>
        </p:spPr>
        <p:txBody>
          <a:bodyPr vert="horz" wrap="square" lIns="91440" tIns="45720" rIns="91440" bIns="45720" numCol="1" rtlCol="0" anchor="ctr" anchorCtr="0" compatLnSpc="1">
            <a:noAutofit/>
          </a:bodyPr>
          <a:lstStyle/>
          <a:p>
            <a:pPr marL="0" marR="0" indent="0" algn="l" defTabSz="6858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br>
              <a:rPr lang="el-GR" altLang="el-GR" sz="2000" b="1" dirty="0">
                <a:solidFill>
                  <a:srgbClr val="800000"/>
                </a:solidFill>
              </a:rPr>
            </a:br>
            <a:br>
              <a:rPr lang="el-GR" altLang="el-GR" sz="2000" b="1" dirty="0">
                <a:solidFill>
                  <a:srgbClr val="800000"/>
                </a:solidFill>
              </a:rPr>
            </a:br>
            <a:r>
              <a:rPr kumimoji="0" lang="en-US" altLang="el-GR" sz="2000" b="1" i="0" u="sng" strike="noStrike" kern="1200" cap="none" spc="0" normalizeH="0" baseline="0" noProof="1">
                <a:solidFill>
                  <a:srgbClr val="800000"/>
                </a:solidFill>
                <a:latin typeface="+mj-lt"/>
                <a:ea typeface="+mj-ea"/>
                <a:cs typeface="+mj-cs"/>
              </a:rPr>
              <a:t>Erasmus+ </a:t>
            </a:r>
            <a:r>
              <a:rPr kumimoji="0" lang="el-GR" altLang="el-GR" sz="2000" b="1" i="0" u="sng" strike="noStrike" kern="1200" cap="none" spc="0" normalizeH="0" baseline="0" noProof="1">
                <a:solidFill>
                  <a:srgbClr val="800000"/>
                </a:solidFill>
                <a:latin typeface="+mj-lt"/>
                <a:ea typeface="+mj-ea"/>
                <a:cs typeface="+mj-cs"/>
              </a:rPr>
              <a:t>για Πρακτική Άσκηση</a:t>
            </a:r>
            <a:br>
              <a:rPr kumimoji="0" lang="el-GR" altLang="el-GR" sz="2000" b="1" i="0" u="sng" strike="noStrike" kern="1200" cap="none" spc="0" normalizeH="0" baseline="0" noProof="1">
                <a:solidFill>
                  <a:srgbClr val="800000"/>
                </a:solidFill>
                <a:latin typeface="+mj-lt"/>
                <a:ea typeface="+mj-ea"/>
                <a:cs typeface="+mj-cs"/>
              </a:rPr>
            </a:br>
            <a:r>
              <a:rPr kumimoji="0" lang="el-GR" altLang="el-GR" sz="2000" b="1" i="1" u="none" strike="noStrike" kern="1200" cap="none" spc="0" normalizeH="0" baseline="0" noProof="1">
                <a:solidFill>
                  <a:srgbClr val="8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Σε </a:t>
            </a:r>
            <a:r>
              <a:rPr kumimoji="0" lang="el-GR" altLang="el-GR" sz="1800" b="1" i="1" u="none" strike="noStrike" kern="1200" cap="none" spc="0" normalizeH="0" baseline="0" noProof="1">
                <a:solidFill>
                  <a:srgbClr val="8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ποιους </a:t>
            </a:r>
            <a:r>
              <a:rPr kumimoji="0" lang="el-GR" altLang="el-GR" sz="1900" b="1" i="1" u="none" strike="noStrike" kern="1200" cap="none" spc="0" normalizeH="0" baseline="0" noProof="1">
                <a:solidFill>
                  <a:srgbClr val="8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απευθύνεται;</a:t>
            </a:r>
            <a:br>
              <a:rPr lang="el-GR" altLang="el-GR" sz="2000" b="1" i="1" dirty="0">
                <a:solidFill>
                  <a:srgbClr val="800000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</a:br>
            <a:br>
              <a:rPr lang="el-GR" altLang="el-GR" sz="2000" b="1" i="1" dirty="0">
                <a:solidFill>
                  <a:srgbClr val="800000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</a:br>
            <a:endParaRPr kumimoji="0" sz="2000" b="0" i="1" u="none" strike="noStrike" kern="1200" cap="none" spc="0" normalizeH="0" baseline="0" noProof="1">
              <a:solidFill>
                <a:srgbClr val="800000"/>
              </a:solidFill>
              <a:effectLst>
                <a:outerShdw blurRad="38100" dist="38100" dir="2700000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sz="half" idx="1" hasCustomPrompt="1"/>
          </p:nvPr>
        </p:nvSpPr>
        <p:spPr>
          <a:xfrm>
            <a:off x="325755" y="1701165"/>
            <a:ext cx="3409950" cy="1349375"/>
          </a:xfrm>
          <a:ln w="0">
            <a:solidFill>
              <a:schemeClr val="bg2">
                <a:lumMod val="50000"/>
              </a:schemeClr>
            </a:solidFill>
            <a:prstDash val="solid"/>
          </a:ln>
        </p:spPr>
        <p:txBody>
          <a:bodyPr vert="horz" wrap="square" lIns="91440" tIns="45720" rIns="91440" bIns="45720" numCol="1" anchor="t" anchorCtr="0" compatLnSpc="1"/>
          <a:lstStyle/>
          <a:p>
            <a:pPr marL="90805" marR="0" indent="0" algn="ctr" defTabSz="685800" rtl="0" eaLnBrk="1" fontAlgn="base" latinLnBrk="0" hangingPunct="1">
              <a:lnSpc>
                <a:spcPct val="75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el-GR" altLang="en-US" sz="1300" b="1" i="0" strike="noStrike" kern="1200" cap="none" spc="0" normalizeH="0" baseline="0" noProof="1">
                <a:solidFill>
                  <a:srgbClr val="009999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Η Προκήρυξη </a:t>
            </a:r>
            <a:endParaRPr kumimoji="0" lang="el-GR" altLang="en-US" sz="1300" b="1" i="0" strike="noStrike" kern="1200" cap="none" spc="0" normalizeH="0" baseline="0" noProof="1">
              <a:solidFill>
                <a:srgbClr val="009999"/>
              </a:solidFill>
              <a:effectLst>
                <a:outerShdw blurRad="38100" dist="38100" dir="2700000">
                  <a:srgbClr val="C0C0C0"/>
                </a:outerShdw>
              </a:effectLst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90805" marR="0" indent="0" algn="ctr" defTabSz="685800" rtl="0" eaLnBrk="1" fontAlgn="base" latinLnBrk="0" hangingPunct="1">
              <a:lnSpc>
                <a:spcPct val="75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el-GR" altLang="en-US" sz="1300" b="1" i="0" strike="noStrike" kern="1200" cap="none" spc="0" normalizeH="0" baseline="0" noProof="1">
                <a:solidFill>
                  <a:srgbClr val="8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“</a:t>
            </a:r>
            <a:r>
              <a:rPr kumimoji="0" lang="en-US" altLang="en-US" sz="1300" b="1" i="0" strike="noStrike" kern="1200" cap="none" spc="0" normalizeH="0" baseline="0" noProof="1">
                <a:solidFill>
                  <a:srgbClr val="8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Erasmus+ </a:t>
            </a:r>
            <a:r>
              <a:rPr kumimoji="0" lang="el-GR" altLang="en-US" sz="1300" b="1" i="0" strike="noStrike" kern="1200" cap="none" spc="0" normalizeH="0" baseline="0" noProof="1">
                <a:solidFill>
                  <a:srgbClr val="8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για Πρακτική Άσκηση στην Ευρώπη”</a:t>
            </a:r>
            <a:r>
              <a:rPr kumimoji="0" lang="el-GR" altLang="en-US" sz="1300" b="1" i="0" strike="noStrike" kern="1200" cap="none" spc="0" normalizeH="0" baseline="0" noProof="1">
                <a:solidFill>
                  <a:srgbClr val="009999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απ</a:t>
            </a:r>
            <a:r>
              <a:rPr kumimoji="0" lang="en-US" altLang="el-GR" sz="1300" b="1" i="0" strike="noStrike" kern="1200" cap="none" spc="0" normalizeH="0" baseline="0" noProof="1">
                <a:solidFill>
                  <a:srgbClr val="009999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ευθύν</a:t>
            </a:r>
            <a:r>
              <a:rPr kumimoji="0" lang="el-GR" altLang="en-US" sz="1300" b="1" i="0" strike="noStrike" kern="1200" cap="none" spc="0" normalizeH="0" baseline="0" noProof="1">
                <a:solidFill>
                  <a:srgbClr val="009999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ε</a:t>
            </a:r>
            <a:r>
              <a:rPr kumimoji="0" lang="en-US" altLang="el-GR" sz="1300" b="1" i="0" strike="noStrike" kern="1200" cap="none" spc="0" normalizeH="0" baseline="0" noProof="1">
                <a:solidFill>
                  <a:srgbClr val="009999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ται</a:t>
            </a:r>
            <a:r>
              <a:rPr kumimoji="0" lang="el-GR" altLang="en-US" sz="1300" b="1" i="0" strike="noStrike" kern="1200" cap="none" spc="0" normalizeH="0" baseline="0" noProof="1">
                <a:solidFill>
                  <a:srgbClr val="009999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σε</a:t>
            </a:r>
            <a:r>
              <a:rPr kumimoji="0" lang="en-US" altLang="el-GR" sz="1300" b="1" i="0" strike="noStrike" kern="1200" cap="none" spc="0" normalizeH="0" baseline="0" noProof="1">
                <a:solidFill>
                  <a:srgbClr val="009999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:</a:t>
            </a:r>
            <a:r>
              <a:rPr kumimoji="0" lang="el-GR" altLang="el-GR" sz="1300" b="1" i="0" u="sng" strike="noStrike" kern="1200" cap="none" spc="0" normalizeH="0" baseline="0" noProof="1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</a:t>
            </a:r>
            <a:endParaRPr kumimoji="0" lang="el-GR" altLang="el-GR" sz="1300" b="1" i="0" u="sng" strike="noStrike" kern="1200" cap="none" spc="0" normalizeH="0" baseline="0" noProof="1">
              <a:solidFill>
                <a:schemeClr val="tx1"/>
              </a:solidFill>
              <a:effectLst>
                <a:outerShdw blurRad="38100" dist="38100" dir="2700000">
                  <a:srgbClr val="C0C0C0"/>
                </a:outerShdw>
              </a:effectLst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90805" marR="0" indent="0" algn="l" defTabSz="685800" rtl="0" eaLnBrk="1" fontAlgn="base" latinLnBrk="0" hangingPunct="1">
              <a:lnSpc>
                <a:spcPct val="8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el-GR" altLang="el-GR" sz="1100" b="0" i="0" u="none" strike="noStrike" kern="1200" cap="none" spc="0" normalizeH="0" baseline="0" noProof="1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</a:t>
            </a:r>
            <a:r>
              <a:rPr kumimoji="0" lang="el-GR" altLang="el-GR" sz="1200" b="0" i="0" u="none" strike="noStrike" kern="1200" cap="none" spc="0" normalizeH="0" baseline="0" noProof="1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 προπτυχιακούς φοιτητές, </a:t>
            </a:r>
            <a:endParaRPr kumimoji="0" lang="el-GR" altLang="el-GR" sz="1200" b="0" i="0" u="none" strike="noStrike" kern="1200" cap="none" spc="0" normalizeH="0" baseline="0" noProof="1">
              <a:solidFill>
                <a:schemeClr val="tx1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90805" marR="0" indent="0" algn="l" defTabSz="685800" rtl="0" eaLnBrk="1" fontAlgn="base" latinLnBrk="0" hangingPunct="1">
              <a:lnSpc>
                <a:spcPct val="8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el-GR" altLang="el-GR" sz="1200" b="0" i="0" u="none" strike="noStrike" kern="1200" cap="none" spc="0" normalizeH="0" baseline="0" noProof="1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  μεταπτυχιακούς φοιτητές     </a:t>
            </a:r>
            <a:endParaRPr kumimoji="0" lang="el-GR" altLang="el-GR" sz="1200" b="0" i="0" u="none" strike="noStrike" kern="1200" cap="none" spc="0" normalizeH="0" baseline="0" noProof="1">
              <a:solidFill>
                <a:schemeClr val="tx1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90805" marR="0" indent="0" algn="l" defTabSz="685800" rtl="0" eaLnBrk="1" fontAlgn="base" latinLnBrk="0" hangingPunct="1">
              <a:lnSpc>
                <a:spcPct val="8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el-GR" altLang="el-GR" sz="1200" b="1" i="0" u="none" strike="noStrike" kern="1200" cap="none" spc="0" normalizeH="0" baseline="0" noProof="1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  </a:t>
            </a:r>
            <a:r>
              <a:rPr kumimoji="0" lang="el-GR" altLang="el-GR" sz="1200" b="0" i="0" u="none" strike="noStrike" kern="1200" cap="none" spc="0" normalizeH="0" baseline="0" noProof="1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υποψήφιους διδάκτορες</a:t>
            </a:r>
            <a:r>
              <a:rPr kumimoji="0" lang="en-US" altLang="el-GR" sz="1200" b="0" i="0" u="none" strike="noStrike" kern="1200" cap="none" spc="0" normalizeH="0" baseline="0" noProof="1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</a:t>
            </a:r>
            <a:endParaRPr kumimoji="0" lang="el-GR" altLang="el-GR" sz="1200" b="0" i="0" u="none" strike="noStrike" kern="1200" cap="none" spc="0" normalizeH="0" baseline="0" noProof="1">
              <a:solidFill>
                <a:schemeClr val="tx1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90805" marR="0" indent="0" algn="l" defTabSz="685800" rtl="0" eaLnBrk="1" fontAlgn="base" latinLnBrk="0" hangingPunct="1">
              <a:lnSpc>
                <a:spcPct val="8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</a:pPr>
            <a:endParaRPr kumimoji="0" lang="el-GR" altLang="el-GR" sz="1400" b="1" i="1" u="sng" strike="noStrike" kern="1200" cap="none" spc="0" normalizeH="0" baseline="0" noProof="1">
              <a:solidFill>
                <a:schemeClr val="tx1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90805" marR="0" indent="0" algn="l" defTabSz="685800" rtl="0" eaLnBrk="1" fontAlgn="base" latinLnBrk="0" hangingPunct="1">
              <a:lnSpc>
                <a:spcPct val="8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</a:pPr>
            <a:endParaRPr kumimoji="0" lang="el-GR" altLang="el-GR" sz="1400" b="0" i="0" u="none" strike="noStrike" kern="1200" cap="none" spc="0" normalizeH="0" baseline="0" noProof="1">
              <a:solidFill>
                <a:schemeClr val="tx1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90805" marR="0" indent="0" algn="l" defTabSz="685800" rtl="0" eaLnBrk="1" fontAlgn="base" latinLnBrk="0" hangingPunct="1">
              <a:lnSpc>
                <a:spcPct val="8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</a:pPr>
            <a:endParaRPr kumimoji="0" lang="el-GR" altLang="el-GR" sz="1400" b="0" i="0" u="none" strike="noStrike" kern="1200" cap="none" spc="0" normalizeH="0" baseline="0" noProof="1">
              <a:solidFill>
                <a:schemeClr val="tx1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3" name="Ορθογώνιο 2"/>
          <p:cNvSpPr/>
          <p:nvPr/>
        </p:nvSpPr>
        <p:spPr>
          <a:xfrm>
            <a:off x="325755" y="3181349"/>
            <a:ext cx="3409950" cy="1130935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  <a:prstDash val="solid"/>
          </a:ln>
        </p:spPr>
        <p:txBody>
          <a:bodyPr wrap="square">
            <a:noAutofit/>
          </a:bodyPr>
          <a:lstStyle/>
          <a:p>
            <a:pPr marL="90805" marR="0" algn="ctr" defTabSz="685800" rtl="0" eaLnBrk="1" fontAlgn="base" latinLnBrk="0" hangingPunct="1">
              <a:lnSpc>
                <a:spcPct val="120000"/>
              </a:lnSpc>
              <a:spcBef>
                <a:spcPts val="750"/>
              </a:spcBef>
              <a:buClrTx/>
              <a:buSzTx/>
              <a:buFont typeface="Arial" panose="020B0604020202020204" pitchFamily="34" charset="0"/>
              <a:buNone/>
            </a:pPr>
            <a:r>
              <a:rPr kumimoji="0" lang="el-GR" altLang="en-US" sz="1200" b="1" i="0" strike="noStrike" kern="1200" cap="none" spc="0" normalizeH="0" baseline="0" noProof="1">
                <a:solidFill>
                  <a:srgbClr val="009999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Οι ενδιαφερόμενοι μπορούν να μετακινηθούν</a:t>
            </a:r>
            <a:r>
              <a:rPr kumimoji="0" lang="el-GR" altLang="en-US" sz="1200" b="1" i="0" u="none" strike="noStrike" kern="1200" cap="none" spc="0" normalizeH="0" baseline="0" noProof="1">
                <a:solidFill>
                  <a:srgbClr val="009999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:</a:t>
            </a:r>
            <a:endParaRPr kumimoji="0" lang="el-GR" altLang="en-US" sz="1200" b="1" i="0" u="none" strike="noStrike" kern="1200" cap="none" spc="0" normalizeH="0" baseline="0" noProof="1">
              <a:solidFill>
                <a:srgbClr val="009999"/>
              </a:solidFill>
              <a:effectLst>
                <a:outerShdw blurRad="38100" dist="38100" dir="2700000">
                  <a:srgbClr val="C0C0C0"/>
                </a:outerShdw>
              </a:effectLst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90805" marR="0" indent="0" algn="just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el-GR" altLang="el-GR" sz="1200" b="0" i="0" u="none" strike="noStrike" kern="1200" cap="none" spc="0" normalizeH="0" baseline="0" noProof="1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σε</a:t>
            </a:r>
            <a:r>
              <a:rPr kumimoji="0" lang="el-GR" altLang="el-GR" sz="1200" b="1" i="0" u="none" strike="noStrike" kern="1200" cap="none" spc="0" normalizeH="0" baseline="0" noProof="1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κράτη-μέλη της Ευρωπαϊκής Ένωσης </a:t>
            </a:r>
            <a:r>
              <a:rPr kumimoji="0" lang="el-GR" altLang="el-GR" sz="1200" b="0" i="0" u="none" strike="noStrike" kern="1200" cap="none" spc="0" normalizeH="0" baseline="0" noProof="1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(Ε.Ε),</a:t>
            </a:r>
            <a:endParaRPr kumimoji="0" lang="el-GR" altLang="el-GR" sz="1200" b="0" i="0" u="none" strike="noStrike" kern="1200" cap="none" spc="0" normalizeH="0" baseline="0" noProof="1">
              <a:solidFill>
                <a:schemeClr val="tx1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90805" marR="0" indent="0" algn="just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el-GR" altLang="el-GR" sz="1200" b="0" i="0" u="none" strike="noStrike" kern="1200" cap="none" spc="0" normalizeH="0" baseline="0" noProof="1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στην </a:t>
            </a:r>
            <a:r>
              <a:rPr kumimoji="0" lang="el-GR" altLang="el-GR" sz="1200" b="1" i="0" u="none" strike="noStrike" kern="1200" cap="none" spc="0" normalizeH="0" baseline="0" noProof="1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Νορβηγία, Ισλανδία, Λιχτενστάιν </a:t>
            </a:r>
            <a:r>
              <a:rPr kumimoji="0" lang="el-GR" altLang="el-GR" sz="1200" b="0" i="0" u="none" strike="noStrike" kern="1200" cap="none" spc="0" normalizeH="0" baseline="0" noProof="1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και </a:t>
            </a:r>
            <a:endParaRPr kumimoji="0" lang="el-GR" altLang="el-GR" sz="1200" b="0" i="0" u="none" strike="noStrike" kern="1200" cap="none" spc="0" normalizeH="0" baseline="0" noProof="1">
              <a:solidFill>
                <a:schemeClr val="tx1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90805" marR="0" indent="0" algn="just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el-GR" altLang="el-GR" sz="1200" b="0" i="0" u="none" strike="noStrike" kern="1200" cap="none" spc="0" normalizeH="0" baseline="0" noProof="1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σε συνεργαζόμενες χώρες εκτός ΕΕ.</a:t>
            </a:r>
            <a:endParaRPr kumimoji="0" lang="el-GR" altLang="el-GR" sz="1200" b="0" i="0" u="none" strike="noStrike" kern="1200" cap="none" spc="0" normalizeH="0" baseline="0" noProof="1">
              <a:solidFill>
                <a:schemeClr val="tx1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90805" marR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</a:pPr>
            <a:endParaRPr kumimoji="0" lang="el-GR" altLang="el-GR" sz="1200" b="0" i="0" u="none" strike="noStrike" kern="1200" cap="none" spc="0" normalizeH="0" baseline="0" noProof="1">
              <a:solidFill>
                <a:schemeClr val="tx1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pic>
        <p:nvPicPr>
          <p:cNvPr id="4101" name="Εικόνα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4700" y="260985"/>
            <a:ext cx="2103438" cy="774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0" name="Content Placeholder 99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164287" y="260985"/>
            <a:ext cx="1543467" cy="96439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Ορθογώνιο 2"/>
          <p:cNvSpPr/>
          <p:nvPr/>
        </p:nvSpPr>
        <p:spPr>
          <a:xfrm>
            <a:off x="4345305" y="1700530"/>
            <a:ext cx="4393565" cy="2612390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  <a:prstDash val="solid"/>
          </a:ln>
        </p:spPr>
        <p:txBody>
          <a:bodyPr wrap="square">
            <a:noAutofit/>
          </a:bodyPr>
          <a:lstStyle/>
          <a:p>
            <a:pPr marL="90805" marR="0" algn="l" defTabSz="685800" rtl="0" eaLnBrk="1" fontAlgn="base" latinLnBrk="0" hangingPunct="1">
              <a:lnSpc>
                <a:spcPct val="140000"/>
              </a:lnSpc>
              <a:spcBef>
                <a:spcPts val="750"/>
              </a:spcBef>
              <a:buClrTx/>
              <a:buSzTx/>
              <a:buFont typeface="Arial" panose="020B0604020202020204" pitchFamily="34" charset="0"/>
              <a:buNone/>
            </a:pPr>
            <a:r>
              <a:rPr kumimoji="0" lang="en-US" altLang="el-GR" sz="1400" b="1" i="0" strike="noStrike" kern="1200" cap="none" spc="0" normalizeH="0" baseline="0" noProof="1">
                <a:solidFill>
                  <a:srgbClr val="009999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Η πρακτική μπορεί να πραγματοποιηθεί σε:</a:t>
            </a:r>
            <a:endParaRPr kumimoji="0" lang="en-US" altLang="el-GR" sz="1400" b="1" i="0" strike="noStrike" kern="1200" cap="none" spc="0" normalizeH="0" baseline="0" noProof="1">
              <a:solidFill>
                <a:srgbClr val="009999"/>
              </a:solidFill>
              <a:effectLst>
                <a:outerShdw blurRad="38100" dist="38100" dir="2700000">
                  <a:srgbClr val="C0C0C0"/>
                </a:outerShdw>
              </a:effectLst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R="0" indent="-171450" algn="l" defTabSz="685800" rtl="0" eaLnBrk="1" fontAlgn="base" latinLnBrk="0" hangingPunct="1">
              <a:lnSpc>
                <a:spcPct val="140000"/>
              </a:lnSpc>
              <a:spcBef>
                <a:spcPts val="0"/>
              </a:spcBef>
              <a:buClrTx/>
              <a:buSzTx/>
              <a:buFontTx/>
              <a:buChar char="-"/>
            </a:pPr>
            <a:r>
              <a:rPr kumimoji="0" lang="el-GR" altLang="el-GR" sz="1200" b="0" i="1" u="none" strike="noStrike" kern="1200" cap="none" spc="0" normalizeH="0" baseline="0" noProof="1" smtClean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Ιδρύματα </a:t>
            </a:r>
            <a:r>
              <a:rPr kumimoji="0" lang="el-GR" altLang="el-GR" sz="1200" b="0" i="1" u="none" strike="noStrike" kern="1200" cap="none" spc="0" normalizeH="0" baseline="0" noProof="1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Ανώτατης Εκπαίδευσης (εργαστήρια), </a:t>
            </a:r>
            <a:endParaRPr kumimoji="0" lang="en-US" altLang="el-GR" sz="1200" b="0" i="1" u="none" strike="noStrike" kern="1200" cap="none" spc="0" normalizeH="0" baseline="0" noProof="1" smtClean="0">
              <a:solidFill>
                <a:schemeClr val="tx1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R="0" indent="-171450" algn="l" defTabSz="685800" rtl="0" eaLnBrk="1" fontAlgn="base" latinLnBrk="0" hangingPunct="1">
              <a:lnSpc>
                <a:spcPct val="140000"/>
              </a:lnSpc>
              <a:spcBef>
                <a:spcPts val="0"/>
              </a:spcBef>
              <a:buClrTx/>
              <a:buSzTx/>
              <a:buFontTx/>
              <a:buChar char="-"/>
            </a:pPr>
            <a:r>
              <a:rPr lang="el-GR" altLang="el-GR" sz="1200" i="1" dirty="0" smtClean="0">
                <a:latin typeface="Calibri Light" panose="020F0302020204030204" pitchFamily="34" charset="0"/>
                <a:cs typeface="Calibri Light" panose="020F0302020204030204" pitchFamily="34" charset="0"/>
                <a:sym typeface="+mn-ea"/>
              </a:rPr>
              <a:t>Νοσοκομεία,</a:t>
            </a:r>
            <a:r>
              <a:rPr kumimoji="0" lang="el-GR" altLang="el-GR" sz="1200" b="0" i="1" u="none" strike="noStrike" kern="1200" cap="none" spc="0" normalizeH="0" baseline="0" noProof="1" smtClean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  </a:t>
            </a:r>
            <a:endParaRPr kumimoji="0" lang="en-US" altLang="el-GR" sz="1200" b="0" i="1" u="none" strike="noStrike" kern="1200" cap="none" spc="0" normalizeH="0" baseline="0" noProof="1" smtClean="0">
              <a:solidFill>
                <a:schemeClr val="tx1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indent="-171450" algn="l" defTabSz="685800">
              <a:lnSpc>
                <a:spcPct val="140000"/>
              </a:lnSpc>
              <a:spcBef>
                <a:spcPts val="0"/>
              </a:spcBef>
              <a:buFontTx/>
              <a:buChar char="-"/>
            </a:pPr>
            <a:r>
              <a:rPr lang="el-GR" altLang="el-GR" sz="1200" i="1" dirty="0" smtClean="0">
                <a:latin typeface="Calibri Light" panose="020F0302020204030204" pitchFamily="34" charset="0"/>
                <a:cs typeface="Calibri Light" panose="020F0302020204030204" pitchFamily="34" charset="0"/>
                <a:sym typeface="+mn-ea"/>
              </a:rPr>
              <a:t>Ινστιτούτα</a:t>
            </a:r>
            <a:r>
              <a:rPr lang="en-US" altLang="el-GR" sz="1200" i="1" dirty="0">
                <a:latin typeface="Calibri Light" panose="020F0302020204030204" pitchFamily="34" charset="0"/>
                <a:cs typeface="Calibri Light" panose="020F0302020204030204" pitchFamily="34" charset="0"/>
                <a:sym typeface="+mn-ea"/>
              </a:rPr>
              <a:t> </a:t>
            </a:r>
            <a:r>
              <a:rPr lang="el-GR" altLang="el-GR" sz="1200" i="1" dirty="0" smtClean="0">
                <a:latin typeface="Calibri Light" panose="020F0302020204030204" pitchFamily="34" charset="0"/>
                <a:cs typeface="Calibri Light" panose="020F0302020204030204" pitchFamily="34" charset="0"/>
                <a:sym typeface="+mn-ea"/>
              </a:rPr>
              <a:t>και </a:t>
            </a:r>
            <a:r>
              <a:rPr lang="el-GR" altLang="el-GR" sz="1200" i="1" noProof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Ερευνητικά </a:t>
            </a:r>
            <a:r>
              <a:rPr lang="el-GR" altLang="el-GR" sz="1200" i="1" noProof="1">
                <a:latin typeface="Calibri Light" panose="020F0302020204030204" pitchFamily="34" charset="0"/>
                <a:cs typeface="Calibri Light" panose="020F0302020204030204" pitchFamily="34" charset="0"/>
              </a:rPr>
              <a:t>Κέντρα, </a:t>
            </a:r>
            <a:endParaRPr lang="en-US" altLang="el-GR" sz="1200" i="1" dirty="0" smtClean="0">
              <a:latin typeface="Calibri Light" panose="020F0302020204030204" pitchFamily="34" charset="0"/>
              <a:cs typeface="Calibri Light" panose="020F0302020204030204" pitchFamily="34" charset="0"/>
              <a:sym typeface="+mn-ea"/>
            </a:endParaRPr>
          </a:p>
          <a:p>
            <a:pPr marR="0" indent="-171450" algn="l" defTabSz="685800" rtl="0" eaLnBrk="1" fontAlgn="base" latinLnBrk="0" hangingPunct="1">
              <a:lnSpc>
                <a:spcPct val="140000"/>
              </a:lnSpc>
              <a:spcBef>
                <a:spcPts val="0"/>
              </a:spcBef>
              <a:buClrTx/>
              <a:buSzTx/>
              <a:buFontTx/>
              <a:buChar char="-"/>
            </a:pPr>
            <a:r>
              <a:rPr kumimoji="0" lang="el-GR" altLang="el-GR" sz="1200" b="0" i="1" u="none" strike="noStrike" kern="1200" cap="none" spc="0" normalizeH="0" baseline="0" noProof="1" smtClean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Βιομηχανίες</a:t>
            </a:r>
            <a:r>
              <a:rPr lang="en-US" altLang="el-GR" sz="1200" i="1" noProof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kumimoji="0" lang="el-GR" altLang="el-GR" sz="1200" b="0" i="1" u="none" strike="noStrike" kern="1200" cap="none" spc="0" normalizeH="0" baseline="0" noProof="1" smtClean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Επιχειρήσεις/Εταιρίες</a:t>
            </a:r>
            <a:r>
              <a:rPr kumimoji="0" lang="el-GR" altLang="el-GR" sz="1200" b="0" i="1" u="none" strike="noStrike" kern="1200" cap="none" spc="0" normalizeH="0" baseline="0" noProof="1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,                                       </a:t>
            </a:r>
            <a:r>
              <a:rPr kumimoji="0" lang="en-US" altLang="el-GR" sz="1200" b="0" i="1" u="none" strike="noStrike" kern="1200" cap="none" spc="0" normalizeH="0" baseline="0" noProof="1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       </a:t>
            </a:r>
            <a:endParaRPr kumimoji="0" lang="en-US" altLang="el-GR" sz="1200" b="0" i="1" u="none" strike="noStrike" kern="1200" cap="none" spc="0" normalizeH="0" baseline="0" noProof="1" smtClean="0">
              <a:solidFill>
                <a:schemeClr val="tx1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R="0" indent="-171450" algn="l" defTabSz="685800" rtl="0" eaLnBrk="1" fontAlgn="base" latinLnBrk="0" hangingPunct="1">
              <a:lnSpc>
                <a:spcPct val="140000"/>
              </a:lnSpc>
              <a:spcBef>
                <a:spcPts val="0"/>
              </a:spcBef>
              <a:buClrTx/>
              <a:buSzTx/>
              <a:buFontTx/>
              <a:buChar char="-"/>
            </a:pPr>
            <a:r>
              <a:rPr kumimoji="0" lang="el-GR" altLang="el-GR" sz="1200" b="0" i="1" u="none" strike="noStrike" kern="1200" cap="none" spc="0" normalizeH="0" baseline="0" noProof="1" smtClean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Αρχιτεκτονικά γραφεία,                                      </a:t>
            </a:r>
            <a:endParaRPr kumimoji="0" lang="el-GR" altLang="el-GR" sz="1200" b="0" i="1" u="none" strike="noStrike" kern="1200" cap="none" spc="0" normalizeH="0" baseline="0" noProof="1" smtClean="0">
              <a:solidFill>
                <a:schemeClr val="tx1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R="0" indent="-171450" algn="l" defTabSz="685800" rtl="0" eaLnBrk="1" fontAlgn="base" latinLnBrk="0" hangingPunct="1">
              <a:lnSpc>
                <a:spcPct val="140000"/>
              </a:lnSpc>
              <a:spcBef>
                <a:spcPts val="0"/>
              </a:spcBef>
              <a:buClrTx/>
              <a:buSzTx/>
              <a:buFontTx/>
              <a:buChar char="-"/>
            </a:pPr>
            <a:r>
              <a:rPr kumimoji="0" lang="el-GR" altLang="el-GR" sz="1200" b="0" i="1" u="none" strike="noStrike" kern="1200" cap="none" spc="0" normalizeH="0" baseline="0" noProof="1" smtClean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Σχολεία, </a:t>
            </a:r>
            <a:endParaRPr kumimoji="0" lang="el-GR" altLang="el-GR" sz="1200" b="0" i="1" u="none" strike="noStrike" kern="1200" cap="none" spc="0" normalizeH="0" baseline="0" noProof="1" smtClean="0">
              <a:solidFill>
                <a:schemeClr val="tx1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R="0" indent="-171450" algn="l" defTabSz="685800" rtl="0" eaLnBrk="1" fontAlgn="base" latinLnBrk="0" hangingPunct="1">
              <a:lnSpc>
                <a:spcPct val="140000"/>
              </a:lnSpc>
              <a:spcBef>
                <a:spcPts val="0"/>
              </a:spcBef>
              <a:buClrTx/>
              <a:buSzTx/>
              <a:buFontTx/>
              <a:buChar char="-"/>
            </a:pPr>
            <a:r>
              <a:rPr lang="el-GR" altLang="el-GR" sz="1200" i="1" noProof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Μουσεία,</a:t>
            </a:r>
            <a:r>
              <a:rPr kumimoji="0" lang="el-GR" altLang="el-GR" sz="1200" b="0" i="1" u="none" strike="noStrike" kern="1200" cap="none" spc="0" normalizeH="0" baseline="0" noProof="1" smtClean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</a:t>
            </a:r>
            <a:endParaRPr kumimoji="0" lang="el-GR" altLang="el-GR" sz="1200" b="0" i="1" u="none" strike="noStrike" kern="1200" cap="none" spc="0" normalizeH="0" baseline="0" noProof="1" smtClean="0">
              <a:solidFill>
                <a:schemeClr val="tx1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R="0" indent="-171450" algn="l" defTabSz="685800" rtl="0" eaLnBrk="1" fontAlgn="base" latinLnBrk="0" hangingPunct="1">
              <a:lnSpc>
                <a:spcPct val="140000"/>
              </a:lnSpc>
              <a:spcBef>
                <a:spcPts val="0"/>
              </a:spcBef>
              <a:buClrTx/>
              <a:buSzTx/>
              <a:buFontTx/>
              <a:buChar char="-"/>
            </a:pPr>
            <a:r>
              <a:rPr lang="el-GR" altLang="el-GR" sz="1200" i="1" noProof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Ξενοδοχεία, </a:t>
            </a:r>
            <a:r>
              <a:rPr kumimoji="0" lang="el-GR" altLang="el-GR" sz="1200" b="0" i="1" u="none" strike="noStrike" kern="1200" cap="none" spc="0" normalizeH="0" baseline="0" noProof="1" smtClean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κλπ.                                                                    </a:t>
            </a:r>
            <a:endParaRPr kumimoji="0" lang="el-GR" altLang="el-GR" sz="1200" b="0" i="1" u="none" strike="noStrike" kern="1200" cap="none" spc="0" normalizeH="0" baseline="0" noProof="1">
              <a:solidFill>
                <a:schemeClr val="tx1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90805" marR="0" indent="0" algn="l" defTabSz="6858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</a:pPr>
            <a:endParaRPr kumimoji="0" lang="el-GR" altLang="el-GR" sz="1200" b="0" i="0" u="none" strike="noStrike" kern="1200" cap="none" spc="0" normalizeH="0" baseline="0" noProof="1">
              <a:solidFill>
                <a:schemeClr val="tx1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4" name="Ορθογώνιο 2"/>
          <p:cNvSpPr/>
          <p:nvPr/>
        </p:nvSpPr>
        <p:spPr>
          <a:xfrm>
            <a:off x="325755" y="4509120"/>
            <a:ext cx="8412480" cy="2016224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  <a:prstDash val="solid"/>
          </a:ln>
        </p:spPr>
        <p:txBody>
          <a:bodyPr wrap="square">
            <a:noAutofit/>
          </a:bodyPr>
          <a:lstStyle/>
          <a:p>
            <a:pPr marL="90805" marR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</a:pPr>
            <a:r>
              <a:rPr kumimoji="0" lang="el-GR" altLang="el-GR" sz="1100" b="1" i="0" u="none" strike="noStrike" kern="1200" cap="none" spc="0" normalizeH="0" baseline="0" noProof="1">
                <a:solidFill>
                  <a:srgbClr val="800000"/>
                </a:solidFill>
                <a:latin typeface="Arial Black" panose="020B0A04020102020204" charset="0"/>
                <a:ea typeface="+mn-ea"/>
                <a:cs typeface="Arial Black" panose="020B0A04020102020204" charset="0"/>
              </a:rPr>
              <a:t>Προσοχή!!! </a:t>
            </a:r>
            <a:endParaRPr kumimoji="0" lang="el-GR" altLang="el-GR" sz="1100" b="1" i="0" u="none" strike="noStrike" kern="1200" cap="none" spc="0" normalizeH="0" baseline="0" noProof="1">
              <a:solidFill>
                <a:srgbClr val="800000"/>
              </a:solidFill>
              <a:latin typeface="Arial Black" panose="020B0A04020102020204" charset="0"/>
              <a:ea typeface="+mn-ea"/>
              <a:cs typeface="Arial Black" panose="020B0A04020102020204" charset="0"/>
            </a:endParaRPr>
          </a:p>
          <a:p>
            <a:pPr marL="90805" marR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</a:pPr>
            <a:r>
              <a:rPr kumimoji="0" lang="el-GR" altLang="el-GR" sz="1200" b="1" i="0" u="none" strike="noStrike" kern="1200" cap="none" spc="0" normalizeH="0" baseline="0" noProof="1">
                <a:solidFill>
                  <a:srgbClr val="7030A0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Πρακτική Άσκηση</a:t>
            </a:r>
            <a:r>
              <a:rPr kumimoji="0" lang="el-GR" altLang="el-GR" sz="1200" b="1" i="0" u="none" strike="noStrike" kern="1200" cap="none" spc="0" normalizeH="0" baseline="0" noProof="1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</a:t>
            </a:r>
            <a:r>
              <a:rPr kumimoji="0" lang="el-GR" altLang="el-GR" sz="1200" i="0" u="none" strike="noStrike" kern="1200" cap="none" spc="0" normalizeH="0" baseline="0" noProof="1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μπορεί να πραγματοποιηθεί στο εξωτερικό</a:t>
            </a:r>
            <a:r>
              <a:rPr kumimoji="0" lang="el-GR" altLang="el-GR" sz="1200" b="1" i="0" u="none" strike="noStrike" kern="1200" cap="none" spc="0" normalizeH="0" baseline="0" noProof="1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</a:t>
            </a:r>
            <a:r>
              <a:rPr kumimoji="0" lang="el-GR" altLang="el-GR" sz="1200" b="1" i="0" u="none" strike="noStrike" kern="1200" cap="none" spc="0" normalizeH="0" baseline="0" noProof="1">
                <a:solidFill>
                  <a:srgbClr val="7030A0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και σε </a:t>
            </a:r>
            <a:r>
              <a:rPr kumimoji="0" lang="el-GR" altLang="el-GR" sz="1200" b="1" i="1" u="none" strike="noStrike" kern="1200" cap="none" spc="0" normalizeH="0" baseline="0" noProof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Ελληνικές Αρχές του Υπουργείου Εξωτερικών</a:t>
            </a:r>
            <a:r>
              <a:rPr kumimoji="0" lang="el-GR" altLang="el-GR" sz="1200" b="1" i="1" u="none" strike="noStrike" kern="1200" cap="none" spc="0" normalizeH="0" baseline="0" noProof="1">
                <a:solidFill>
                  <a:srgbClr val="7030A0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:</a:t>
            </a:r>
            <a:endParaRPr kumimoji="0" lang="el-GR" altLang="el-GR" sz="1200" b="1" i="1" u="none" strike="noStrike" kern="1200" cap="none" spc="0" normalizeH="0" baseline="0" noProof="1">
              <a:solidFill>
                <a:srgbClr val="7030A0"/>
              </a:solidFill>
              <a:effectLst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262255" marR="0" indent="-17145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el-GR" altLang="el-GR" sz="1200" b="1" i="0" u="none" strike="noStrike" kern="1200" cap="none" spc="0" normalizeH="0" baseline="0" noProof="1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Ανακοινώνεται ξεχωριστή Προκήρυξη σε </a:t>
            </a:r>
            <a:r>
              <a:rPr kumimoji="0" lang="el-GR" altLang="el-GR" sz="1200" b="1" i="0" u="none" strike="noStrike" kern="1200" cap="none" spc="0" normalizeH="0" baseline="0" noProof="1">
                <a:solidFill>
                  <a:srgbClr val="7030A0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άλλο </a:t>
            </a:r>
            <a:r>
              <a:rPr kumimoji="0" lang="en-US" altLang="el-GR" sz="1200" b="1" i="0" u="none" strike="noStrike" kern="1200" cap="none" spc="0" normalizeH="0" baseline="0" noProof="1">
                <a:solidFill>
                  <a:srgbClr val="7030A0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link</a:t>
            </a:r>
            <a:r>
              <a:rPr kumimoji="0" lang="el-GR" altLang="en-US" sz="1200" b="1" i="0" u="none" strike="noStrike" kern="1200" cap="none" spc="0" normalizeH="0" baseline="0" noProof="1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.</a:t>
            </a:r>
            <a:endParaRPr kumimoji="0" lang="el-GR" altLang="en-US" sz="1200" b="1" i="0" u="none" strike="noStrike" kern="1200" cap="none" spc="0" normalizeH="0" baseline="0" noProof="1">
              <a:solidFill>
                <a:schemeClr val="tx1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262255" marR="0" indent="-17145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l-GR" altLang="el-GR" sz="1200" b="1" dirty="0">
                <a:latin typeface="Calibri Light" panose="020F0302020204030204" pitchFamily="34" charset="0"/>
                <a:cs typeface="Calibri Light" panose="020F0302020204030204" pitchFamily="34" charset="0"/>
                <a:sym typeface="+mn-ea"/>
              </a:rPr>
              <a:t>Αφορά: </a:t>
            </a:r>
            <a:r>
              <a:rPr lang="el-GR" altLang="el-GR" sz="1200" i="1" dirty="0">
                <a:latin typeface="Calibri Light" panose="020F0302020204030204" pitchFamily="34" charset="0"/>
                <a:cs typeface="Calibri Light" panose="020F0302020204030204" pitchFamily="34" charset="0"/>
                <a:sym typeface="+mn-ea"/>
              </a:rPr>
              <a:t>Πρεσβείες, Μόνιμες Αντιπροσωπείες, Γενικά Προξενεία, Γραφεία Οικονομικών &amp; Εμπορικών Υποθέσεων.</a:t>
            </a:r>
            <a:r>
              <a:rPr lang="el-GR" altLang="el-GR" sz="1200" b="1" dirty="0">
                <a:latin typeface="Calibri Light" panose="020F0302020204030204" pitchFamily="34" charset="0"/>
                <a:cs typeface="Calibri Light" panose="020F0302020204030204" pitchFamily="34" charset="0"/>
                <a:sym typeface="+mn-ea"/>
              </a:rPr>
              <a:t>  </a:t>
            </a:r>
            <a:endParaRPr kumimoji="0" lang="el-GR" altLang="el-GR" sz="1200" b="1" i="0" u="none" strike="noStrike" kern="1200" cap="none" spc="0" normalizeH="0" baseline="0" noProof="1">
              <a:solidFill>
                <a:schemeClr val="tx1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262255" marR="0" indent="-17145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l-GR" altLang="el-GR" sz="1200" dirty="0">
                <a:latin typeface="Calibri Light" panose="020F0302020204030204" pitchFamily="34" charset="0"/>
                <a:cs typeface="Calibri Light" panose="020F0302020204030204" pitchFamily="34" charset="0"/>
                <a:sym typeface="+mn-ea"/>
              </a:rPr>
              <a:t>Σε συγκεκριμένες θέσεις, με συγκεκριμένα προσόντα </a:t>
            </a:r>
            <a:r>
              <a:rPr lang="el-GR" altLang="el-GR" sz="1200" b="1" dirty="0">
                <a:latin typeface="Calibri Light" panose="020F0302020204030204" pitchFamily="34" charset="0"/>
                <a:cs typeface="Calibri Light" panose="020F0302020204030204" pitchFamily="34" charset="0"/>
                <a:sym typeface="+mn-ea"/>
              </a:rPr>
              <a:t>από το Υπουργείο Εξωτερικών.</a:t>
            </a:r>
            <a:endParaRPr kumimoji="0" lang="el-GR" altLang="el-GR" sz="1200" b="1" i="0" u="none" strike="noStrike" kern="1200" cap="none" spc="0" normalizeH="0" baseline="0" noProof="1">
              <a:solidFill>
                <a:schemeClr val="accent1">
                  <a:lumMod val="75000"/>
                </a:schemeClr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262255" marR="0" indent="-17145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el-GR" altLang="el-GR" sz="1200" i="0" u="none" strike="noStrike" kern="1200" cap="none" spc="0" normalizeH="0" baseline="0" noProof="1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Υποβολή αίτησης γίνεται </a:t>
            </a:r>
            <a:r>
              <a:rPr kumimoji="0" lang="el-GR" altLang="el-GR" sz="1200" i="1" u="sng" strike="noStrike" kern="1200" cap="none" spc="0" normalizeH="0" baseline="0" noProof="1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τις ίδιες ημερομηνίες με την Προκήρυξη στην Ευρώπη.</a:t>
            </a:r>
            <a:endParaRPr kumimoji="0" lang="el-GR" altLang="el-GR" sz="1200" i="0" u="none" strike="noStrike" kern="1200" cap="none" spc="0" normalizeH="0" baseline="0" noProof="1">
              <a:solidFill>
                <a:schemeClr val="tx1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262255" marR="0" indent="-17145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l-GR" altLang="el-GR" sz="1200" b="1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+mn-ea"/>
              </a:rPr>
              <a:t>Ο φοιτητής υποβάλλει αίτηση </a:t>
            </a:r>
            <a:r>
              <a:rPr lang="el-GR" altLang="el-GR" sz="1100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Arial Black" panose="020B0A04020102020204" charset="0"/>
                <a:cs typeface="Arial Black" panose="020B0A04020102020204" charset="0"/>
                <a:sym typeface="+mn-ea"/>
              </a:rPr>
              <a:t>μόνο σε μία</a:t>
            </a:r>
            <a:r>
              <a:rPr lang="el-GR" altLang="el-GR" sz="1200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Calibri Light" panose="020F0302020204030204" pitchFamily="34" charset="0"/>
                <a:cs typeface="Calibri Light" panose="020F0302020204030204" pitchFamily="34" charset="0"/>
                <a:sym typeface="+mn-ea"/>
              </a:rPr>
              <a:t> </a:t>
            </a:r>
            <a:r>
              <a:rPr lang="el-GR" altLang="el-GR" sz="1200" b="1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+mn-ea"/>
              </a:rPr>
              <a:t>εκ των δύο προκηρύξεων.</a:t>
            </a:r>
            <a:endParaRPr kumimoji="0" lang="el-GR" altLang="el-GR" sz="1200" i="0" u="none" strike="noStrike" kern="1200" cap="none" spc="0" normalizeH="0" baseline="0" noProof="1">
              <a:solidFill>
                <a:schemeClr val="tx1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262255" marR="0" indent="-17145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endParaRPr kumimoji="0" lang="el-GR" altLang="el-GR" sz="1200" i="0" u="none" strike="noStrike" kern="1200" cap="none" spc="0" normalizeH="0" baseline="0" noProof="1">
              <a:solidFill>
                <a:schemeClr val="tx1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Εικόνα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4700" y="260985"/>
            <a:ext cx="2103438" cy="774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ext Box 5"/>
          <p:cNvSpPr txBox="1"/>
          <p:nvPr/>
        </p:nvSpPr>
        <p:spPr>
          <a:xfrm>
            <a:off x="899795" y="1035685"/>
            <a:ext cx="4077335" cy="95059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en-US" altLang="el-GR" sz="1800" b="1" u="sng">
                <a:solidFill>
                  <a:srgbClr val="800000"/>
                </a:solidFill>
                <a:latin typeface="+mj-lt"/>
                <a:ea typeface="+mj-ea"/>
                <a:cs typeface="+mj-cs"/>
                <a:sym typeface="+mn-ea"/>
              </a:rPr>
              <a:t>Erasmus+ </a:t>
            </a:r>
            <a:r>
              <a:rPr lang="el-GR" altLang="el-GR" sz="1800" b="1" u="sng">
                <a:solidFill>
                  <a:srgbClr val="800000"/>
                </a:solidFill>
                <a:latin typeface="+mj-lt"/>
                <a:ea typeface="+mj-ea"/>
                <a:cs typeface="+mj-cs"/>
                <a:sym typeface="+mn-ea"/>
              </a:rPr>
              <a:t>για Πρακτική Άσκηση</a:t>
            </a:r>
            <a:endParaRPr lang="el-GR" altLang="el-GR" sz="1800" b="1" u="sng">
              <a:solidFill>
                <a:srgbClr val="800000"/>
              </a:solidFill>
              <a:latin typeface="+mj-lt"/>
              <a:ea typeface="+mj-ea"/>
              <a:cs typeface="+mj-cs"/>
              <a:sym typeface="+mn-ea"/>
            </a:endParaRPr>
          </a:p>
          <a:p>
            <a:pPr algn="l" defTabSz="685800">
              <a:lnSpc>
                <a:spcPct val="90000"/>
              </a:lnSpc>
              <a:buClrTx/>
              <a:buSzTx/>
              <a:buFontTx/>
            </a:pPr>
            <a:r>
              <a:rPr lang="el-GR" altLang="el-GR" sz="1800" b="1" i="1">
                <a:solidFill>
                  <a:srgbClr val="8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j-lt"/>
                <a:ea typeface="+mj-ea"/>
                <a:cs typeface="+mj-cs"/>
                <a:sym typeface="+mn-ea"/>
              </a:rPr>
              <a:t>Βασικές προϋποθέσεις συμμετοχής</a:t>
            </a:r>
            <a:endParaRPr lang="el-GR" altLang="el-GR" sz="1800" b="1" i="1">
              <a:solidFill>
                <a:srgbClr val="800000"/>
              </a:solidFill>
              <a:effectLst>
                <a:outerShdw blurRad="38100" dist="38100" dir="2700000">
                  <a:srgbClr val="C0C0C0"/>
                </a:outerShdw>
              </a:effectLst>
              <a:latin typeface="+mj-lt"/>
              <a:ea typeface="+mj-ea"/>
              <a:cs typeface="+mj-cs"/>
              <a:sym typeface="+mn-ea"/>
            </a:endParaRPr>
          </a:p>
        </p:txBody>
      </p:sp>
      <p:pic>
        <p:nvPicPr>
          <p:cNvPr id="100" name="Picture 99"/>
          <p:cNvPicPr/>
          <p:nvPr/>
        </p:nvPicPr>
        <p:blipFill>
          <a:blip r:embed="rId2"/>
          <a:stretch>
            <a:fillRect/>
          </a:stretch>
        </p:blipFill>
        <p:spPr>
          <a:xfrm>
            <a:off x="5932805" y="198120"/>
            <a:ext cx="2243455" cy="10045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5932805" y="198120"/>
            <a:ext cx="2557780" cy="15392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" name="Subtitle 15"/>
          <p:cNvSpPr>
            <a:spLocks noGrp="1"/>
          </p:cNvSpPr>
          <p:nvPr>
            <p:ph type="subTitle" idx="1"/>
          </p:nvPr>
        </p:nvSpPr>
        <p:spPr>
          <a:xfrm>
            <a:off x="488950" y="1946910"/>
            <a:ext cx="4264025" cy="4358640"/>
          </a:xfrm>
          <a:ln>
            <a:solidFill>
              <a:schemeClr val="tx1"/>
            </a:solidFill>
          </a:ln>
        </p:spPr>
        <p:txBody>
          <a:bodyPr/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l-GR" altLang="en-US" sz="1200" b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Ο</a:t>
            </a:r>
            <a:r>
              <a:rPr lang="en-US" altLang="en-US" sz="1200" b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ι φοιτητές να είναι υπήκοοι</a:t>
            </a:r>
            <a:r>
              <a:rPr lang="el-GR" altLang="en-US" sz="1200" b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χώρας (Ελλάδας)</a:t>
            </a:r>
            <a:r>
              <a:rPr lang="en-US" altLang="en-US" sz="1200" b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που συμμετέχει στο Πρόγραμμα Erasmus+.</a:t>
            </a:r>
            <a:endParaRPr lang="en-US" altLang="en-US" sz="1200" b="1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buFont typeface="Arial" panose="020B0604020202020204" pitchFamily="34" charset="0"/>
            </a:pPr>
            <a:endParaRPr lang="en-US" altLang="en-US" sz="1200" b="1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altLang="en-US" sz="1200" b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Οι υπήκοοι άλλων χωρών να είναι εγγεγραμμένοι σε κανονικό πρόγραμμα σπουδών στο Πανεπιστήμιο Πατρών.</a:t>
            </a:r>
            <a:endParaRPr lang="en-US" altLang="en-US" sz="1200" b="1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buFont typeface="Arial" panose="020B0604020202020204" pitchFamily="34" charset="0"/>
            </a:pPr>
            <a:endParaRPr lang="en-US" altLang="en-US" sz="1200" b="1">
              <a:solidFill>
                <a:srgbClr val="C8364E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l-GR" altLang="en-US" sz="1200" b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Φοιτητική ιδιότητα θα πρέπει να υπάρχει:</a:t>
            </a:r>
            <a:r>
              <a:rPr lang="el-GR" altLang="en-US" sz="1200" b="1">
                <a:solidFill>
                  <a:srgbClr val="C8364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endParaRPr lang="el-GR" altLang="en-US" sz="1200" b="1">
              <a:solidFill>
                <a:srgbClr val="C8364E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</a:pPr>
            <a:r>
              <a:rPr lang="el-GR" altLang="en-US" sz="1200" b="1">
                <a:solidFill>
                  <a:srgbClr val="C8364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    </a:t>
            </a:r>
            <a:r>
              <a:rPr lang="el-GR" altLang="el-GR" sz="1200" b="1">
                <a:solidFill>
                  <a:srgbClr val="009999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- κατά τη διάρκεια των αιτήσεων και</a:t>
            </a:r>
            <a:r>
              <a:rPr lang="el-GR" altLang="en-US" sz="1200" b="1">
                <a:solidFill>
                  <a:srgbClr val="C8364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endParaRPr lang="el-GR" altLang="en-US" sz="1200" b="1">
              <a:solidFill>
                <a:srgbClr val="C8364E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</a:pPr>
            <a:r>
              <a:rPr lang="el-GR" altLang="en-US" sz="1200" b="1">
                <a:solidFill>
                  <a:srgbClr val="C8364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l-GR" altLang="el-GR" sz="1200">
                <a:solidFill>
                  <a:srgbClr val="009999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    -</a:t>
            </a:r>
            <a:r>
              <a:rPr lang="el-GR" altLang="en-US" sz="1200" b="1">
                <a:solidFill>
                  <a:srgbClr val="C8364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l-GR" altLang="el-GR" sz="1200" b="1">
                <a:solidFill>
                  <a:srgbClr val="009999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+mn-ea"/>
              </a:rPr>
              <a:t>μέχρι και την ανακοίνωση των αποτελεσμάτων επιλογής</a:t>
            </a:r>
            <a:r>
              <a:rPr lang="el-GR" altLang="el-GR" sz="1200" b="1">
                <a:latin typeface="Calibri Light" panose="020F0302020204030204" pitchFamily="34" charset="0"/>
                <a:cs typeface="Calibri Light" panose="020F0302020204030204" pitchFamily="34" charset="0"/>
                <a:sym typeface="+mn-ea"/>
              </a:rPr>
              <a:t> </a:t>
            </a:r>
            <a:endParaRPr lang="el-GR" altLang="el-GR" sz="1200" b="1">
              <a:latin typeface="Calibri Light" panose="020F0302020204030204" pitchFamily="34" charset="0"/>
              <a:cs typeface="Calibri Light" panose="020F0302020204030204" pitchFamily="34" charset="0"/>
              <a:sym typeface="+mn-ea"/>
            </a:endParaRPr>
          </a:p>
          <a:p>
            <a:pPr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</a:pPr>
            <a:r>
              <a:rPr lang="el-GR" altLang="el-GR" sz="1200" b="1">
                <a:latin typeface="Calibri Light" panose="020F0302020204030204" pitchFamily="34" charset="0"/>
                <a:cs typeface="Calibri Light" panose="020F0302020204030204" pitchFamily="34" charset="0"/>
                <a:sym typeface="+mn-ea"/>
              </a:rPr>
              <a:t>       </a:t>
            </a:r>
            <a:r>
              <a:rPr lang="el-GR" altLang="el-GR" sz="1200">
                <a:latin typeface="Calibri Light" panose="020F0302020204030204" pitchFamily="34" charset="0"/>
                <a:cs typeface="Calibri Light" panose="020F0302020204030204" pitchFamily="34" charset="0"/>
                <a:sym typeface="+mn-ea"/>
              </a:rPr>
              <a:t>από την  Επιτροπή Συντονισμού Κινητικότητας Φοιτητών </a:t>
            </a:r>
            <a:endParaRPr lang="el-GR" altLang="el-GR" sz="1200">
              <a:latin typeface="Calibri Light" panose="020F0302020204030204" pitchFamily="34" charset="0"/>
              <a:cs typeface="Calibri Light" panose="020F0302020204030204" pitchFamily="34" charset="0"/>
              <a:sym typeface="+mn-ea"/>
            </a:endParaRPr>
          </a:p>
          <a:p>
            <a:pPr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</a:pPr>
            <a:r>
              <a:rPr lang="el-GR" altLang="el-GR" sz="1200">
                <a:latin typeface="Calibri Light" panose="020F0302020204030204" pitchFamily="34" charset="0"/>
                <a:cs typeface="Calibri Light" panose="020F0302020204030204" pitchFamily="34" charset="0"/>
                <a:sym typeface="+mn-ea"/>
              </a:rPr>
              <a:t>       </a:t>
            </a:r>
            <a:r>
              <a:rPr lang="el-GR" altLang="el-GR" sz="12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+mn-ea"/>
              </a:rPr>
              <a:t>στην ιστοσελίδα του Πανεπιστημίου Πατρών.</a:t>
            </a:r>
            <a:endParaRPr lang="el-GR" altLang="el-GR" sz="1200">
              <a:latin typeface="Calibri Light" panose="020F0302020204030204" pitchFamily="34" charset="0"/>
              <a:cs typeface="Calibri Light" panose="020F0302020204030204" pitchFamily="34" charset="0"/>
              <a:sym typeface="+mn-ea"/>
            </a:endParaRPr>
          </a:p>
          <a:p>
            <a:pPr algn="just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</a:pPr>
            <a:r>
              <a:rPr lang="el-GR" altLang="en-US" sz="1200" b="1" dirty="0">
                <a:solidFill>
                  <a:srgbClr val="009999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  <a:sym typeface="+mn-ea"/>
              </a:rPr>
              <a:t>        </a:t>
            </a:r>
            <a:endParaRPr lang="el-GR" altLang="en-US" sz="1200" b="1" dirty="0">
              <a:solidFill>
                <a:srgbClr val="009999"/>
              </a:solidFill>
              <a:effectLst>
                <a:outerShdw blurRad="38100" dist="38100" dir="2700000">
                  <a:srgbClr val="C0C0C0"/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  <a:sym typeface="+mn-ea"/>
            </a:endParaRPr>
          </a:p>
          <a:p>
            <a:pPr algn="just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</a:pPr>
            <a:r>
              <a:rPr lang="el-GR" altLang="en-US" sz="1200" b="1" dirty="0">
                <a:solidFill>
                  <a:srgbClr val="009999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  <a:sym typeface="+mn-ea"/>
              </a:rPr>
              <a:t>        </a:t>
            </a:r>
            <a:r>
              <a:rPr lang="en-US" altLang="el-GR" sz="1200" b="1" dirty="0">
                <a:solidFill>
                  <a:srgbClr val="009999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  <a:sym typeface="+mn-ea"/>
              </a:rPr>
              <a:t>Η </a:t>
            </a:r>
            <a:r>
              <a:rPr lang="en-US" altLang="el-GR" sz="1200" b="1" dirty="0" err="1">
                <a:solidFill>
                  <a:srgbClr val="009999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  <a:sym typeface="+mn-ea"/>
              </a:rPr>
              <a:t>φοιτητική</a:t>
            </a:r>
            <a:r>
              <a:rPr lang="en-US" altLang="el-GR" sz="1200" b="1" dirty="0">
                <a:solidFill>
                  <a:srgbClr val="009999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  <a:sym typeface="+mn-ea"/>
              </a:rPr>
              <a:t> </a:t>
            </a:r>
            <a:r>
              <a:rPr lang="en-US" altLang="el-GR" sz="1200" b="1" dirty="0" err="1">
                <a:solidFill>
                  <a:srgbClr val="009999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  <a:sym typeface="+mn-ea"/>
              </a:rPr>
              <a:t>ιδιότητ</a:t>
            </a:r>
            <a:r>
              <a:rPr lang="en-US" altLang="el-GR" sz="1200" b="1" dirty="0">
                <a:solidFill>
                  <a:srgbClr val="009999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  <a:sym typeface="+mn-ea"/>
              </a:rPr>
              <a:t>α </a:t>
            </a:r>
            <a:r>
              <a:rPr lang="en-US" altLang="el-GR" sz="1200" b="1" dirty="0">
                <a:solidFill>
                  <a:srgbClr val="C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  <a:sym typeface="+mn-ea"/>
              </a:rPr>
              <a:t>χάνεται</a:t>
            </a:r>
            <a:r>
              <a:rPr lang="en-US" altLang="el-GR" sz="1200" b="1" dirty="0">
                <a:solidFill>
                  <a:srgbClr val="009999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  <a:sym typeface="+mn-ea"/>
              </a:rPr>
              <a:t> όταν ο φοιτητής καθίσταται </a:t>
            </a:r>
            <a:r>
              <a:rPr lang="el-GR" altLang="en-US" sz="1200" b="1" dirty="0">
                <a:solidFill>
                  <a:srgbClr val="009999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  <a:sym typeface="+mn-ea"/>
              </a:rPr>
              <a:t>  </a:t>
            </a:r>
            <a:endParaRPr lang="el-GR" altLang="en-US" sz="1200" b="1" dirty="0">
              <a:solidFill>
                <a:srgbClr val="009999"/>
              </a:solidFill>
              <a:effectLst>
                <a:outerShdw blurRad="38100" dist="38100" dir="2700000">
                  <a:srgbClr val="C0C0C0"/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  <a:sym typeface="+mn-ea"/>
            </a:endParaRPr>
          </a:p>
          <a:p>
            <a:pPr algn="just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</a:pPr>
            <a:r>
              <a:rPr lang="el-GR" altLang="en-US" sz="1200" b="1" dirty="0">
                <a:solidFill>
                  <a:srgbClr val="009999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  <a:sym typeface="+mn-ea"/>
              </a:rPr>
              <a:t>        </a:t>
            </a:r>
            <a:r>
              <a:rPr lang="en-US" altLang="el-GR" sz="1200" b="1" dirty="0">
                <a:solidFill>
                  <a:srgbClr val="009999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  <a:sym typeface="+mn-ea"/>
              </a:rPr>
              <a:t>πτυχιούχος </a:t>
            </a:r>
            <a:r>
              <a:rPr lang="el-GR" altLang="en-US" sz="1200" b="1" dirty="0">
                <a:solidFill>
                  <a:srgbClr val="009999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  <a:sym typeface="+mn-ea"/>
              </a:rPr>
              <a:t>(δηλ. κατατεθεί και ο </a:t>
            </a:r>
            <a:r>
              <a:rPr lang="en-US" altLang="el-GR" sz="1200" b="1" dirty="0" err="1">
                <a:solidFill>
                  <a:srgbClr val="009999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  <a:sym typeface="+mn-ea"/>
              </a:rPr>
              <a:t>τελευτ</a:t>
            </a:r>
            <a:r>
              <a:rPr lang="en-US" altLang="el-GR" sz="1200" b="1" dirty="0">
                <a:solidFill>
                  <a:srgbClr val="009999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  <a:sym typeface="+mn-ea"/>
              </a:rPr>
              <a:t>αίος βαθμός στη  </a:t>
            </a:r>
            <a:r>
              <a:rPr lang="el-GR" altLang="en-US" sz="1200" b="1" dirty="0">
                <a:solidFill>
                  <a:srgbClr val="009999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  <a:sym typeface="+mn-ea"/>
              </a:rPr>
              <a:t>      </a:t>
            </a:r>
            <a:endParaRPr lang="el-GR" altLang="en-US" sz="1200" b="1" dirty="0">
              <a:solidFill>
                <a:srgbClr val="009999"/>
              </a:solidFill>
              <a:effectLst>
                <a:outerShdw blurRad="38100" dist="38100" dir="2700000">
                  <a:srgbClr val="C0C0C0"/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  <a:sym typeface="+mn-ea"/>
            </a:endParaRPr>
          </a:p>
          <a:p>
            <a:pPr algn="just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</a:pPr>
            <a:r>
              <a:rPr lang="el-GR" altLang="en-US" sz="1200" b="1" dirty="0">
                <a:solidFill>
                  <a:srgbClr val="009999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  <a:sym typeface="+mn-ea"/>
              </a:rPr>
              <a:t>        </a:t>
            </a:r>
            <a:r>
              <a:rPr lang="en-US" altLang="el-GR" sz="1200" b="1" dirty="0">
                <a:solidFill>
                  <a:srgbClr val="009999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  <a:sym typeface="+mn-ea"/>
              </a:rPr>
              <a:t>Γραμματεία) και εκκρεμεί μόνο η ορκωμοσία</a:t>
            </a:r>
            <a:r>
              <a:rPr lang="el-GR" altLang="el-GR" sz="120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+mn-ea"/>
              </a:rPr>
              <a:t>.</a:t>
            </a:r>
            <a:endParaRPr lang="el-GR" altLang="el-GR" sz="1200" dirty="0">
              <a:solidFill>
                <a:schemeClr val="accent1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  <a:sym typeface="+mn-ea"/>
            </a:endParaRPr>
          </a:p>
          <a:p>
            <a:pPr algn="just">
              <a:lnSpc>
                <a:spcPct val="70000"/>
              </a:lnSpc>
              <a:buFont typeface="Arial" panose="020B0604020202020204" pitchFamily="34" charset="0"/>
            </a:pPr>
            <a:endParaRPr lang="el-GR" altLang="el-GR" sz="1200">
              <a:latin typeface="Calibri Light" panose="020F0302020204030204" pitchFamily="34" charset="0"/>
              <a:cs typeface="Calibri Light" panose="020F0302020204030204" pitchFamily="34" charset="0"/>
              <a:sym typeface="+mn-ea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l-GR" altLang="en-US" sz="1200" b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Μετακίνηση στο εξωτερικό για </a:t>
            </a:r>
            <a:r>
              <a:rPr lang="el-GR" altLang="en-US" sz="1200" b="1">
                <a:solidFill>
                  <a:srgbClr val="009999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απόκτηση εργασιακής εμπειρίας</a:t>
            </a:r>
            <a:r>
              <a:rPr lang="el-GR" altLang="en-US" sz="1200">
                <a:solidFill>
                  <a:srgbClr val="009999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l-GR" altLang="en-US" sz="12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</a:t>
            </a:r>
            <a:r>
              <a:rPr lang="el-GR" altLang="en-US" sz="1200" b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ΟΧΙ</a:t>
            </a:r>
            <a:r>
              <a:rPr lang="el-GR" altLang="en-US" sz="12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για παρακολούθηση μαθημάτων ή εκπόνηση μέρους διπλωματικής εργασίας / διατριβής)</a:t>
            </a:r>
            <a:endParaRPr lang="el-GR" altLang="en-US" sz="120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buFont typeface="Arial" panose="020B0604020202020204" pitchFamily="34" charset="0"/>
            </a:pPr>
            <a:endParaRPr lang="el-GR" altLang="en-US" sz="120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l-GR" altLang="en-US" sz="1200" b="1">
                <a:latin typeface="Calibri Light" panose="020F0302020204030204" pitchFamily="34" charset="0"/>
                <a:cs typeface="Calibri Light" panose="020F0302020204030204" pitchFamily="34" charset="0"/>
              </a:rPr>
              <a:t>Δεν απαιτείται Δι-Ιδρυματική Συμφωνία.</a:t>
            </a:r>
            <a:endParaRPr lang="el-GR" altLang="en-US" sz="120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5" name="Εικόνα 1" descr="C:\Users\user\Downloads\ΣΑΚΚΟΥΛΗ_ΔΕΣΠΟΙΝΑ ΒΑΣΙΛΙΚΗ_photo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7130" y="2637155"/>
            <a:ext cx="3811270" cy="306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ChangeArrowheads="1"/>
          </p:cNvSpPr>
          <p:nvPr/>
        </p:nvSpPr>
        <p:spPr bwMode="auto">
          <a:xfrm>
            <a:off x="468630" y="1700530"/>
            <a:ext cx="8207375" cy="46850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 anchorCtr="1"/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444500" algn="l"/>
              </a:tabLst>
            </a:pPr>
            <a:r>
              <a:rPr kumimoji="0" lang="el-GR" altLang="el-GR" sz="1300" b="1" i="0" u="none" strike="noStrike" kern="1200" cap="none" spc="0" normalizeH="0" baseline="0" noProof="1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rPr>
              <a:t>  Ανακοίνωση Προκήρυξης ακαδ. έτους </a:t>
            </a:r>
            <a:r>
              <a:rPr kumimoji="0" lang="el-GR" sz="1300" b="1" i="0" u="none" strike="noStrike" kern="1200" cap="none" spc="0" normalizeH="0" baseline="0" noProof="1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rPr>
              <a:t>2025 - 2026</a:t>
            </a:r>
            <a:r>
              <a:rPr kumimoji="0" lang="el-GR" altLang="el-GR" sz="1300" b="1" i="0" u="none" strike="noStrike" kern="1200" cap="none" spc="0" normalizeH="0" baseline="0" noProof="1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kumimoji="0" lang="el-GR" altLang="el-GR" sz="1300" b="0" i="0" u="none" strike="noStrike" kern="1200" cap="none" spc="0" normalizeH="0" baseline="0" noProof="1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rPr>
              <a:t>(σύντομα θα ανακοινωθεί).</a:t>
            </a:r>
            <a:endParaRPr kumimoji="0" lang="el-GR" altLang="el-GR" sz="1300" b="0" i="0" u="none" strike="noStrike" kern="1200" cap="none" spc="0" normalizeH="0" baseline="0" noProof="1">
              <a:solidFill>
                <a:srgbClr val="000000"/>
              </a:solidFill>
              <a:latin typeface="+mn-lt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>
                <a:tab pos="444500" algn="l"/>
              </a:tabLst>
            </a:pPr>
            <a:br>
              <a:rPr lang="el-GR" altLang="el-GR" sz="1300" b="1" dirty="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kumimoji="0" lang="el-GR" altLang="el-GR" sz="1300" b="1" i="0" u="none" strike="noStrike" kern="1200" cap="none" spc="0" normalizeH="0" baseline="0" noProof="1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rPr>
              <a:t>2</a:t>
            </a:r>
            <a:r>
              <a:rPr kumimoji="0" lang="en-US" altLang="el-GR" sz="1300" b="1" i="0" u="none" strike="noStrike" kern="1200" cap="none" spc="0" normalizeH="0" baseline="0" noProof="1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rPr>
              <a:t>. </a:t>
            </a:r>
            <a:r>
              <a:rPr kumimoji="0" lang="el-GR" altLang="el-GR" sz="1300" b="1" i="0" u="none" strike="noStrike" kern="1200" cap="none" spc="0" normalizeH="0" baseline="0" noProof="1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rPr>
              <a:t> Η αίτηση &amp; τα απαιτούμενα δικαιολογητικά </a:t>
            </a:r>
            <a:r>
              <a:rPr kumimoji="0" lang="el-GR" altLang="el-GR" sz="1300" b="0" i="0" u="none" strike="noStrike" kern="1200" cap="none" spc="0" normalizeH="0" baseline="0" noProof="1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rPr>
              <a:t>υποβάλλονται </a:t>
            </a:r>
            <a:r>
              <a:rPr kumimoji="0" lang="el-GR" altLang="el-GR" sz="1300" b="1" i="0" u="none" strike="noStrike" kern="1200" cap="none" spc="0" normalizeH="0" baseline="0" noProof="1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rPr>
              <a:t>μόνο</a:t>
            </a:r>
            <a:r>
              <a:rPr kumimoji="0" lang="el-GR" altLang="el-GR" sz="1300" b="0" i="0" u="none" strike="noStrike" kern="1200" cap="none" spc="0" normalizeH="0" baseline="0" noProof="1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kumimoji="0" lang="el-GR" altLang="el-GR" sz="1300" b="1" i="0" u="none" strike="noStrike" kern="1200" cap="none" spc="0" normalizeH="0" baseline="0" noProof="1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rPr>
              <a:t>ηλεκτρονικά.</a:t>
            </a:r>
            <a:r>
              <a:rPr kumimoji="0" lang="el-GR" altLang="el-GR" sz="1300" b="1" i="0" u="none" strike="noStrike" kern="1200" cap="none" spc="0" normalizeH="0" baseline="0" noProof="1">
                <a:solidFill>
                  <a:srgbClr val="FF0000"/>
                </a:solidFill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kumimoji="0" lang="el-GR" altLang="el-GR" sz="1300" b="1" i="0" u="none" strike="noStrike" kern="1200" cap="none" spc="0" normalizeH="0" baseline="0" noProof="1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rPr>
              <a:t> </a:t>
            </a:r>
            <a:endParaRPr kumimoji="0" lang="el-GR" altLang="el-GR" sz="1300" b="1" i="0" u="none" strike="noStrike" kern="1200" cap="none" spc="0" normalizeH="0" baseline="0" noProof="1">
              <a:solidFill>
                <a:srgbClr val="000000"/>
              </a:solidFill>
              <a:latin typeface="+mn-lt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>
                <a:tab pos="444500" algn="l"/>
              </a:tabLst>
            </a:pPr>
            <a:r>
              <a:rPr kumimoji="0" lang="el-GR" altLang="el-GR" sz="1300" b="1" i="0" u="none" strike="noStrike" kern="1200" cap="none" spc="0" normalizeH="0" baseline="0" noProof="1">
                <a:solidFill>
                  <a:srgbClr val="000000"/>
                </a:solidFill>
                <a:latin typeface="Arial Black" panose="020B0A04020102020204" charset="0"/>
                <a:ea typeface="+mn-ea"/>
                <a:cs typeface="Arial Black" panose="020B0A04020102020204" charset="0"/>
              </a:rPr>
              <a:t>Υποβολή αιτήσεων: </a:t>
            </a:r>
            <a:r>
              <a:rPr kumimoji="0" lang="el-GR" altLang="en-US" sz="1600" b="1" i="0" u="none" strike="noStrike" kern="1200" cap="none" spc="0" normalizeH="0" baseline="0" noProof="1">
                <a:solidFill>
                  <a:srgbClr val="009999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 Black" panose="020B0A04020102020204" charset="0"/>
                <a:ea typeface="+mn-ea"/>
                <a:cs typeface="Arial Black" panose="020B0A04020102020204" charset="0"/>
              </a:rPr>
              <a:t>05</a:t>
            </a:r>
            <a:r>
              <a:rPr kumimoji="0" lang="en-US" altLang="el-GR" sz="1600" b="1" i="0" u="none" strike="noStrike" kern="1200" cap="none" spc="0" normalizeH="0" baseline="0" noProof="1">
                <a:solidFill>
                  <a:srgbClr val="009999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 Black" panose="020B0A04020102020204" charset="0"/>
                <a:ea typeface="+mn-ea"/>
                <a:cs typeface="Arial Black" panose="020B0A04020102020204" charset="0"/>
              </a:rPr>
              <a:t>/03/202</a:t>
            </a:r>
            <a:r>
              <a:rPr kumimoji="0" lang="el-GR" altLang="en-US" sz="1600" b="1" i="0" u="none" strike="noStrike" kern="1200" cap="none" spc="0" normalizeH="0" baseline="0" noProof="1">
                <a:solidFill>
                  <a:srgbClr val="009999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 Black" panose="020B0A04020102020204" charset="0"/>
                <a:ea typeface="+mn-ea"/>
                <a:cs typeface="Arial Black" panose="020B0A04020102020204" charset="0"/>
              </a:rPr>
              <a:t>5</a:t>
            </a:r>
            <a:r>
              <a:rPr kumimoji="0" lang="en-US" altLang="el-GR" sz="1600" b="1" i="0" u="none" strike="noStrike" kern="1200" cap="none" spc="0" normalizeH="0" baseline="0" noProof="1">
                <a:solidFill>
                  <a:srgbClr val="009999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 Black" panose="020B0A04020102020204" charset="0"/>
                <a:ea typeface="+mn-ea"/>
                <a:cs typeface="Arial Black" panose="020B0A04020102020204" charset="0"/>
              </a:rPr>
              <a:t> - </a:t>
            </a:r>
            <a:r>
              <a:rPr kumimoji="0" lang="el-GR" altLang="en-US" sz="1600" b="1" i="0" u="none" strike="noStrike" kern="1200" cap="none" spc="0" normalizeH="0" baseline="0" noProof="1">
                <a:solidFill>
                  <a:srgbClr val="009999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 Black" panose="020B0A04020102020204" charset="0"/>
                <a:ea typeface="+mn-ea"/>
                <a:cs typeface="Arial Black" panose="020B0A04020102020204" charset="0"/>
              </a:rPr>
              <a:t>05</a:t>
            </a:r>
            <a:r>
              <a:rPr kumimoji="0" lang="en-US" altLang="el-GR" sz="1600" b="1" i="0" u="none" strike="noStrike" kern="1200" cap="none" spc="0" normalizeH="0" baseline="0" noProof="1">
                <a:solidFill>
                  <a:srgbClr val="009999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 Black" panose="020B0A04020102020204" charset="0"/>
                <a:ea typeface="+mn-ea"/>
                <a:cs typeface="Arial Black" panose="020B0A04020102020204" charset="0"/>
              </a:rPr>
              <a:t>/05/202</a:t>
            </a:r>
            <a:r>
              <a:rPr kumimoji="0" lang="el-GR" altLang="en-US" sz="1600" b="1" i="0" u="none" strike="noStrike" kern="1200" cap="none" spc="0" normalizeH="0" baseline="0" noProof="1">
                <a:solidFill>
                  <a:srgbClr val="009999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 Black" panose="020B0A04020102020204" charset="0"/>
                <a:ea typeface="+mn-ea"/>
                <a:cs typeface="Arial Black" panose="020B0A04020102020204" charset="0"/>
              </a:rPr>
              <a:t>5</a:t>
            </a:r>
            <a:r>
              <a:rPr kumimoji="0" lang="en-US" altLang="el-GR" sz="1600" b="1" i="0" u="none" strike="noStrike" kern="1200" cap="none" spc="0" normalizeH="0" baseline="0" noProof="1">
                <a:solidFill>
                  <a:srgbClr val="009999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.</a:t>
            </a:r>
            <a:r>
              <a:rPr kumimoji="0" lang="el-GR" altLang="en-US" sz="1600" b="1" i="0" u="none" strike="noStrike" kern="1200" cap="none" spc="0" normalizeH="0" baseline="0" noProof="1">
                <a:solidFill>
                  <a:srgbClr val="009999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</a:t>
            </a:r>
            <a:endParaRPr kumimoji="0" lang="el-GR" altLang="en-US" sz="1600" b="1" i="0" u="none" strike="noStrike" kern="1200" cap="none" spc="0" normalizeH="0" baseline="0" noProof="1">
              <a:solidFill>
                <a:srgbClr val="009999"/>
              </a:solidFill>
              <a:effectLst>
                <a:outerShdw blurRad="38100" dist="38100" dir="2700000">
                  <a:srgbClr val="C0C0C0"/>
                </a:outerShdw>
              </a:effectLst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>
                <a:tab pos="444500" algn="l"/>
              </a:tabLst>
            </a:pPr>
            <a:r>
              <a:rPr kumimoji="0" lang="el-GR" altLang="en-US" sz="1000" i="0" u="none" strike="noStrike" kern="1200" cap="none" spc="0" normalizeH="0" baseline="0" noProof="1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(Τ</a:t>
            </a:r>
            <a:r>
              <a:rPr lang="el-GR" altLang="en-US" sz="100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ο </a:t>
            </a:r>
            <a:r>
              <a:rPr lang="en-US" altLang="en-US" sz="1000" b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link </a:t>
            </a:r>
            <a:r>
              <a:rPr lang="el-GR" altLang="en-US" sz="1000" b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για την υποβολή της Αίτησης</a:t>
            </a:r>
            <a:r>
              <a:rPr lang="el-GR" altLang="en-US" sz="100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θα ανακοινωθεί με την Προκήρυξη. Ο φοιτητής συνδέεται με το φοιτητικό</a:t>
            </a:r>
            <a:r>
              <a:rPr lang="ru-RU" altLang="el-GR" sz="100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altLang="el-GR" sz="100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e-mail</a:t>
            </a:r>
            <a:r>
              <a:rPr lang="el-GR" altLang="en-US" sz="100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)</a:t>
            </a:r>
            <a:r>
              <a:rPr lang="en-US" altLang="el-GR" sz="100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.</a:t>
            </a:r>
            <a:endParaRPr lang="en-US" altLang="el-GR" sz="100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>
                <a:tab pos="444500" algn="l"/>
              </a:tabLst>
            </a:pPr>
            <a:endParaRPr kumimoji="0" lang="en-US" altLang="el-GR" sz="1200" i="0" u="none" strike="noStrike" kern="1200" cap="none" spc="0" normalizeH="0" baseline="0" noProof="1">
              <a:solidFill>
                <a:schemeClr val="tx1"/>
              </a:solidFill>
              <a:effectLst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>
                <a:tab pos="444500" algn="l"/>
              </a:tabLst>
            </a:pPr>
            <a:r>
              <a:rPr kumimoji="0" lang="en-US" altLang="el-GR" sz="1300" b="1" i="0" u="none" strike="noStrike" kern="1200" cap="none" spc="0" normalizeH="0" baseline="0" noProof="1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rPr>
              <a:t>3. </a:t>
            </a:r>
            <a:r>
              <a:rPr kumimoji="0" lang="el-GR" altLang="el-GR" sz="1300" b="1" i="0" u="none" strike="noStrike" kern="1200" cap="none" spc="0" normalizeH="0" baseline="0" noProof="1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rPr>
              <a:t> Γραμματείες – αναρτούν το πιστοποιητικό φοιτητικής ιδιότητας με αναλυτική βαθμολογία </a:t>
            </a:r>
            <a:r>
              <a:rPr kumimoji="0" lang="el-GR" altLang="el-GR" sz="1300" b="0" i="0" u="none" strike="noStrike" kern="1200" cap="none" spc="0" normalizeH="0" baseline="0" noProof="1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rPr>
              <a:t>(μετά τη λήξη της προθεσμίας των αιτήσεων των φοιτητών).</a:t>
            </a:r>
            <a:endParaRPr kumimoji="0" lang="el-GR" altLang="el-GR" sz="1300" b="0" i="0" u="none" strike="noStrike" kern="1200" cap="none" spc="0" normalizeH="0" baseline="0" noProof="1">
              <a:solidFill>
                <a:srgbClr val="000000"/>
              </a:solidFill>
              <a:latin typeface="+mn-lt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>
                <a:tab pos="444500" algn="l"/>
              </a:tabLst>
            </a:pPr>
            <a:endParaRPr kumimoji="0" lang="el-GR" altLang="el-GR" sz="1300" b="1" i="0" u="none" strike="noStrike" kern="1200" cap="none" spc="0" normalizeH="0" baseline="0" noProof="1">
              <a:solidFill>
                <a:srgbClr val="000000"/>
              </a:solidFill>
              <a:latin typeface="+mn-lt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>
                <a:tab pos="444500" algn="l"/>
              </a:tabLst>
            </a:pPr>
            <a:r>
              <a:rPr kumimoji="0" lang="el-GR" altLang="el-GR" sz="1300" b="1" i="0" u="none" strike="noStrike" kern="1200" cap="none" spc="0" normalizeH="0" baseline="0" noProof="1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rPr>
              <a:t>4.  Συνέντευξη-μοριοδότηση-κατάταξη υποψηφίων από Συντονιστή </a:t>
            </a:r>
            <a:r>
              <a:rPr kumimoji="0" lang="en-US" altLang="el-GR" sz="1300" b="1" i="0" u="none" strike="noStrike" kern="1200" cap="none" spc="0" normalizeH="0" baseline="0" noProof="1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rPr>
              <a:t>Erasmus</a:t>
            </a:r>
            <a:r>
              <a:rPr kumimoji="0" lang="el-GR" altLang="el-GR" sz="1300" b="1" i="0" u="none" strike="noStrike" kern="1200" cap="none" spc="0" normalizeH="0" baseline="0" noProof="1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rPr>
              <a:t>/ Τμηματικές Επιτροπές </a:t>
            </a:r>
            <a:r>
              <a:rPr kumimoji="0" lang="el-GR" altLang="el-GR" sz="1300" i="0" u="none" strike="noStrike" kern="1200" cap="none" spc="0" normalizeH="0" baseline="0" noProof="1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rPr>
              <a:t>(οι φοιτητές ειδοποιούνται από τους Συντονιστές/Τμηματικές Επιτροπές - συνεννόηση για τον τρόπο επικοινωνίας). </a:t>
            </a:r>
            <a:endParaRPr kumimoji="0" lang="el-GR" altLang="el-GR" sz="1300" i="0" u="none" strike="noStrike" kern="1200" cap="none" spc="0" normalizeH="0" baseline="0" noProof="1">
              <a:solidFill>
                <a:srgbClr val="000000"/>
              </a:solidFill>
              <a:latin typeface="+mn-lt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>
                <a:tab pos="444500" algn="l"/>
              </a:tabLst>
            </a:pPr>
            <a:r>
              <a:rPr kumimoji="0" lang="en-US" altLang="en-US" sz="1200" b="1" i="1" u="none" strike="noStrike" kern="1200" cap="none" spc="0" normalizeH="0" baseline="0" noProof="1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rPr>
              <a:t>Η συνέντευξη είναι υποχρεωτική. Η απουσία από τη συνέντευξη σημαίνει αυτόματη ακύρωση της συμμετοχής (on/off κριτήριο).</a:t>
            </a:r>
            <a:endParaRPr kumimoji="0" lang="en-US" altLang="en-US" sz="1300" i="0" u="none" strike="noStrike" kern="1200" cap="none" spc="0" normalizeH="0" baseline="0" noProof="1">
              <a:solidFill>
                <a:srgbClr val="000000"/>
              </a:solidFill>
              <a:latin typeface="+mn-lt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>
                <a:tab pos="444500" algn="l"/>
              </a:tabLst>
            </a:pPr>
            <a:endParaRPr kumimoji="0" lang="el-GR" altLang="el-GR" sz="1300" b="1" i="0" u="none" strike="noStrike" kern="1200" cap="none" spc="0" normalizeH="0" baseline="0" noProof="1">
              <a:solidFill>
                <a:srgbClr val="000000"/>
              </a:solidFill>
              <a:latin typeface="+mn-lt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>
                <a:tab pos="444500" algn="l"/>
              </a:tabLst>
            </a:pPr>
            <a:r>
              <a:rPr kumimoji="0" lang="el-GR" altLang="el-GR" sz="1300" b="1" i="0" u="none" strike="noStrike" kern="1200" cap="none" spc="0" normalizeH="0" baseline="0" noProof="1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rPr>
              <a:t>5</a:t>
            </a:r>
            <a:r>
              <a:rPr kumimoji="0" lang="en-US" altLang="el-GR" sz="1300" b="1" i="0" u="none" strike="noStrike" kern="1200" cap="none" spc="0" normalizeH="0" baseline="0" noProof="1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rPr>
              <a:t>.</a:t>
            </a:r>
            <a:r>
              <a:rPr kumimoji="0" lang="el-GR" altLang="el-GR" sz="1300" b="1" i="0" u="none" strike="noStrike" kern="1200" cap="none" spc="0" normalizeH="0" baseline="0" noProof="1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rPr>
              <a:t>  Τελικά αποτελέσματα επιλογής συμμετεχόντων από την Επιτροπή Συντονισμού Κινητικότητας Φοιτητών και ανακοίνωση </a:t>
            </a:r>
            <a:r>
              <a:rPr kumimoji="0" lang="en-US" altLang="el-GR" sz="1300" b="1" i="0" u="none" strike="noStrike" kern="1200" cap="none" spc="0" normalizeH="0" baseline="0" noProof="1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hlinkClick r:id="rId1"/>
              </a:rPr>
              <a:t>https://www.upatras.gr/category/news/ir/erasmus/</a:t>
            </a:r>
            <a:r>
              <a:rPr kumimoji="0" lang="el-GR" altLang="el-GR" sz="1300" b="1" i="0" u="none" strike="noStrike" kern="1200" cap="none" spc="0" normalizeH="0" baseline="0" noProof="1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kumimoji="0" lang="el-GR" altLang="el-GR" sz="1300" b="0" i="0" u="none" strike="noStrike" kern="1200" cap="none" spc="0" normalizeH="0" baseline="0" noProof="1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rPr>
              <a:t>(αναμένονται εντός της καλοκαιρινής περιόδου πιθανόν Ιούλιο 2025).</a:t>
            </a:r>
            <a:endParaRPr kumimoji="0" lang="el-GR" altLang="el-GR" sz="1300" b="0" i="0" u="none" strike="noStrike" kern="1200" cap="none" spc="0" normalizeH="0" baseline="0" noProof="1">
              <a:solidFill>
                <a:srgbClr val="000000"/>
              </a:solidFill>
              <a:latin typeface="+mn-lt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>
                <a:tab pos="444500" algn="l"/>
              </a:tabLst>
            </a:pPr>
            <a:endParaRPr kumimoji="0" lang="el-GR" altLang="el-GR" sz="1300" b="1" i="0" u="none" strike="noStrike" kern="1200" cap="none" spc="0" normalizeH="0" baseline="0" noProof="1">
              <a:solidFill>
                <a:srgbClr val="000000"/>
              </a:solidFill>
              <a:latin typeface="+mn-lt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>
                <a:tab pos="444500" algn="l"/>
              </a:tabLst>
            </a:pPr>
            <a:r>
              <a:rPr kumimoji="0" lang="en-US" altLang="el-GR" sz="1300" b="1" i="0" u="none" strike="noStrike" kern="1200" cap="none" spc="0" normalizeH="0" baseline="0" noProof="1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rPr>
              <a:t>6. </a:t>
            </a:r>
            <a:r>
              <a:rPr kumimoji="0" lang="el-GR" altLang="el-GR" sz="1300" b="1" i="0" u="none" strike="noStrike" kern="1200" cap="none" spc="0" normalizeH="0" baseline="0" noProof="1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rPr>
              <a:t>Ενημέρωση από Τμήμα Διεθνών </a:t>
            </a:r>
            <a:r>
              <a:rPr kumimoji="0" lang="el-GR" altLang="el-GR" sz="1300" b="0" i="0" u="none" strike="noStrike" kern="1200" cap="none" spc="0" normalizeH="0" baseline="0" noProof="1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rPr>
              <a:t>Σχέσεων για τα επόμενα βήματα υποβολής δικαιολογητικών, επιχορήγηση, δικαιώματα &amp; υποχρεώσεις.</a:t>
            </a:r>
            <a:endParaRPr kumimoji="0" lang="el-GR" altLang="el-GR" sz="1300" b="0" i="0" u="none" strike="noStrike" kern="1200" cap="none" spc="0" normalizeH="0" baseline="0" noProof="1">
              <a:solidFill>
                <a:srgbClr val="000000"/>
              </a:solidFill>
              <a:latin typeface="+mn-lt"/>
              <a:ea typeface="Arial" panose="020B0604020202020204" pitchFamily="34" charset="0"/>
              <a:cs typeface="+mn-cs"/>
            </a:endParaRPr>
          </a:p>
        </p:txBody>
      </p:sp>
      <p:sp>
        <p:nvSpPr>
          <p:cNvPr id="5123" name="Rectangle 4"/>
          <p:cNvSpPr>
            <a:spLocks noChangeArrowheads="1"/>
          </p:cNvSpPr>
          <p:nvPr/>
        </p:nvSpPr>
        <p:spPr bwMode="auto">
          <a:xfrm>
            <a:off x="468313" y="908050"/>
            <a:ext cx="6048375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l-GR" sz="2000" b="1" i="0" u="sng" strike="noStrike" kern="1200" cap="none" spc="0" normalizeH="0" baseline="0" noProof="1">
                <a:solidFill>
                  <a:srgbClr val="800000"/>
                </a:solidFill>
                <a:latin typeface="Calibri Light" panose="020F0302020204030204" pitchFamily="34" charset="0"/>
                <a:ea typeface="+mn-ea"/>
                <a:cs typeface="Arial" panose="020B0604020202020204" pitchFamily="34" charset="0"/>
              </a:rPr>
              <a:t>Erasmus+ </a:t>
            </a:r>
            <a:r>
              <a:rPr kumimoji="0" lang="el-GR" altLang="el-GR" sz="2000" b="1" i="0" u="sng" strike="noStrike" kern="1200" cap="none" spc="0" normalizeH="0" baseline="0" noProof="1">
                <a:solidFill>
                  <a:srgbClr val="800000"/>
                </a:solidFill>
                <a:latin typeface="Calibri Light" panose="020F0302020204030204" pitchFamily="34" charset="0"/>
                <a:ea typeface="+mn-ea"/>
                <a:cs typeface="Arial" panose="020B0604020202020204" pitchFamily="34" charset="0"/>
              </a:rPr>
              <a:t>για Πρακτική Άσκηση</a:t>
            </a:r>
            <a:endParaRPr kumimoji="0" lang="el-GR" altLang="el-GR" sz="2000" b="1" i="0" u="sng" strike="noStrike" kern="1200" cap="none" spc="0" normalizeH="0" baseline="0" noProof="1">
              <a:solidFill>
                <a:srgbClr val="800000"/>
              </a:solidFill>
              <a:latin typeface="Calibri Light" panose="020F030202020403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l-GR" altLang="el-GR" sz="2000" b="1" i="1" u="none" strike="noStrike" kern="1200" cap="none" spc="0" normalizeH="0" baseline="0" noProof="1">
                <a:solidFill>
                  <a:srgbClr val="8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Calibri Light" panose="020F0302020204030204" pitchFamily="34" charset="0"/>
                <a:ea typeface="+mn-ea"/>
                <a:cs typeface="Arial" panose="020B0604020202020204" pitchFamily="34" charset="0"/>
              </a:rPr>
              <a:t>Διαδικασία αιτήσεων:</a:t>
            </a:r>
            <a:endParaRPr kumimoji="0" lang="el-GR" altLang="el-GR" sz="2000" b="1" i="1" u="none" strike="noStrike" kern="1200" cap="none" spc="0" normalizeH="0" baseline="0" noProof="1">
              <a:solidFill>
                <a:srgbClr val="800000"/>
              </a:solidFill>
              <a:effectLst>
                <a:outerShdw blurRad="38100" dist="38100" dir="2700000">
                  <a:srgbClr val="C0C0C0"/>
                </a:outerShdw>
              </a:effectLst>
              <a:latin typeface="Calibri Light" panose="020F0302020204030204" pitchFamily="34" charset="0"/>
              <a:ea typeface="Arial" panose="020B0604020202020204" pitchFamily="34" charset="0"/>
              <a:cs typeface="+mn-cs"/>
            </a:endParaRPr>
          </a:p>
        </p:txBody>
      </p:sp>
      <p:pic>
        <p:nvPicPr>
          <p:cNvPr id="6147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313" y="128588"/>
            <a:ext cx="2101850" cy="7794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Content Placeholder 9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470" y="260350"/>
            <a:ext cx="2196465" cy="137287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422275" y="260350"/>
            <a:ext cx="4667885" cy="840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l-GR" altLang="el-GR" sz="2000" b="1" i="0" u="sng" strike="noStrike" kern="1200" cap="none" spc="0" normalizeH="0" baseline="0" noProof="1">
              <a:solidFill>
                <a:srgbClr val="800000"/>
              </a:solidFill>
              <a:latin typeface="Calibri Light" panose="020F030202020403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l-GR" sz="2000" b="1" i="0" u="sng" strike="noStrike" kern="1200" cap="none" spc="0" normalizeH="0" baseline="0" noProof="1">
                <a:solidFill>
                  <a:srgbClr val="800000"/>
                </a:solidFill>
                <a:latin typeface="Calibri Light" panose="020F0302020204030204" pitchFamily="34" charset="0"/>
                <a:ea typeface="+mn-ea"/>
                <a:cs typeface="Arial" panose="020B0604020202020204" pitchFamily="34" charset="0"/>
              </a:rPr>
              <a:t>Erasmus+ </a:t>
            </a:r>
            <a:r>
              <a:rPr kumimoji="0" lang="el-GR" altLang="el-GR" sz="2000" b="1" i="0" u="sng" strike="noStrike" kern="1200" cap="none" spc="0" normalizeH="0" baseline="0" noProof="1">
                <a:solidFill>
                  <a:srgbClr val="800000"/>
                </a:solidFill>
                <a:latin typeface="Calibri Light" panose="020F0302020204030204" pitchFamily="34" charset="0"/>
                <a:ea typeface="+mn-ea"/>
                <a:cs typeface="Arial" panose="020B0604020202020204" pitchFamily="34" charset="0"/>
              </a:rPr>
              <a:t>για Πρακτική Άσκηση</a:t>
            </a:r>
            <a:endParaRPr kumimoji="0" lang="el-GR" altLang="el-GR" sz="2000" b="1" i="0" u="sng" strike="noStrike" kern="1200" cap="none" spc="0" normalizeH="0" baseline="0" noProof="1">
              <a:solidFill>
                <a:srgbClr val="800000"/>
              </a:solidFill>
              <a:latin typeface="Calibri Light" panose="020F030202020403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</a:pPr>
            <a:r>
              <a:rPr kumimoji="0" lang="el-GR" altLang="el-GR" sz="2000" b="1" i="1" u="none" strike="noStrike" kern="1200" cap="none" spc="0" normalizeH="0" baseline="0" noProof="1">
                <a:solidFill>
                  <a:srgbClr val="8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Calibri Light" panose="020F0302020204030204" pitchFamily="34" charset="0"/>
                <a:ea typeface="+mn-ea"/>
                <a:cs typeface="+mn-cs"/>
              </a:rPr>
              <a:t>Δικαιολογητικά</a:t>
            </a:r>
            <a:r>
              <a:rPr kumimoji="0" lang="el-GR" altLang="el-GR" sz="1400" b="1" i="1" u="none" strike="noStrike" kern="1200" cap="none" spc="0" normalizeH="0" baseline="0" noProof="1">
                <a:solidFill>
                  <a:srgbClr val="8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l-GR" altLang="el-GR" sz="2000" b="1" i="1" u="none" strike="noStrike" kern="1200" cap="none" spc="0" normalizeH="0" baseline="0" noProof="1">
                <a:solidFill>
                  <a:srgbClr val="8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Calibri Light" panose="020F0302020204030204" pitchFamily="34" charset="0"/>
                <a:ea typeface="+mn-ea"/>
                <a:cs typeface="+mn-cs"/>
              </a:rPr>
              <a:t>αίτησης συμμετοχής</a:t>
            </a:r>
            <a:endParaRPr kumimoji="0" lang="el-GR" altLang="el-GR" sz="1000" b="0" i="0" u="none" strike="noStrike" kern="1200" cap="none" spc="0" normalizeH="0" baseline="0" noProof="1">
              <a:solidFill>
                <a:srgbClr val="006666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l-GR" altLang="el-GR" sz="2000" b="1" i="1" u="none" strike="noStrike" kern="1200" cap="none" spc="0" normalizeH="0" baseline="0" noProof="1">
              <a:solidFill>
                <a:srgbClr val="800000"/>
              </a:solidFill>
              <a:effectLst>
                <a:outerShdw blurRad="38100" dist="38100" dir="2700000">
                  <a:srgbClr val="C0C0C0"/>
                </a:outerShdw>
              </a:effectLst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7170" name="Rectangle 7"/>
          <p:cNvSpPr txBox="1"/>
          <p:nvPr/>
        </p:nvSpPr>
        <p:spPr>
          <a:xfrm>
            <a:off x="316230" y="1196975"/>
            <a:ext cx="8629650" cy="540258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/>
          <a:lstStyle/>
          <a:p>
            <a:pPr algn="just">
              <a:spcBef>
                <a:spcPct val="20000"/>
              </a:spcBef>
              <a:buClr>
                <a:srgbClr val="336666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l-GR" sz="1600" b="1" u="sng" dirty="0" err="1">
                <a:solidFill>
                  <a:srgbClr val="009999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  <a:sym typeface="+mn-ea"/>
              </a:rPr>
              <a:t>Οι</a:t>
            </a:r>
            <a:r>
              <a:rPr lang="en-US" altLang="el-GR" sz="1600" b="1" u="sng" dirty="0">
                <a:solidFill>
                  <a:srgbClr val="009999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  <a:sym typeface="+mn-ea"/>
              </a:rPr>
              <a:t> </a:t>
            </a:r>
            <a:r>
              <a:rPr lang="en-US" altLang="el-GR" sz="1600" b="1" u="sng" dirty="0" err="1">
                <a:solidFill>
                  <a:srgbClr val="009999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φοιτητές</a:t>
            </a:r>
            <a:r>
              <a:rPr lang="en-US" altLang="el-GR" sz="1600" b="1" u="sng" dirty="0">
                <a:solidFill>
                  <a:srgbClr val="009999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υποβ</a:t>
            </a:r>
            <a:r>
              <a:rPr lang="en-US" altLang="el-GR" sz="1600" b="1" u="sng" dirty="0" err="1">
                <a:solidFill>
                  <a:srgbClr val="009999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άλλουν</a:t>
            </a:r>
            <a:r>
              <a:rPr lang="en-US" altLang="el-GR" sz="1600" b="1" u="sng" dirty="0">
                <a:solidFill>
                  <a:srgbClr val="009999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el-GR" sz="1600" b="1" u="sng" dirty="0" err="1">
                <a:solidFill>
                  <a:srgbClr val="009999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ηλεκτρονικά</a:t>
            </a:r>
            <a:r>
              <a:rPr lang="en-US" altLang="el-GR" sz="1600" b="1" u="sng" dirty="0">
                <a:solidFill>
                  <a:srgbClr val="009999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:</a:t>
            </a:r>
            <a:endParaRPr lang="el-GR" sz="1600" b="1" u="sng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 eaLnBrk="0" hangingPunct="0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None/>
            </a:pPr>
            <a:endParaRPr lang="el-GR" sz="1200" b="1" i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None/>
            </a:pPr>
            <a:r>
              <a:rPr lang="el-GR" sz="1400" b="1" i="1" dirty="0">
                <a:solidFill>
                  <a:srgbClr val="000000"/>
                </a:solidFill>
                <a:latin typeface="Calibri" panose="020F0502020204030204" pitchFamily="34" charset="0"/>
              </a:rPr>
              <a:t>1.  </a:t>
            </a:r>
            <a:r>
              <a:rPr lang="el-GR" sz="1400" b="1" i="1" dirty="0">
                <a:solidFill>
                  <a:srgbClr val="800000"/>
                </a:solidFill>
                <a:latin typeface="Calibri" panose="020F0502020204030204" pitchFamily="34" charset="0"/>
              </a:rPr>
              <a:t>Βιογραφικό Σημείωμα</a:t>
            </a:r>
            <a:r>
              <a:rPr lang="el-GR" sz="1400" b="1" i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l-GR" sz="1400" dirty="0">
                <a:solidFill>
                  <a:srgbClr val="000000"/>
                </a:solidFill>
                <a:latin typeface="Calibri" panose="020F0502020204030204" pitchFamily="34" charset="0"/>
              </a:rPr>
              <a:t>(στα ελληνικά).</a:t>
            </a:r>
            <a:endParaRPr lang="en-US" altLang="x-none" sz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28600" indent="-228600" algn="just"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+mj-lt"/>
              <a:buAutoNum type="arabicPeriod"/>
            </a:pPr>
            <a:endParaRPr lang="el-GR" sz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+mj-lt"/>
            </a:pPr>
            <a:r>
              <a:rPr lang="el-GR" sz="1400" b="1" i="1" dirty="0">
                <a:solidFill>
                  <a:srgbClr val="000000"/>
                </a:solidFill>
                <a:latin typeface="Calibri" panose="020F0502020204030204" pitchFamily="34" charset="0"/>
              </a:rPr>
              <a:t>2.  </a:t>
            </a:r>
            <a:r>
              <a:rPr lang="el-GR" sz="1400" b="1" i="1" dirty="0">
                <a:solidFill>
                  <a:srgbClr val="800000"/>
                </a:solidFill>
                <a:latin typeface="Calibri" panose="020F0502020204030204" pitchFamily="34" charset="0"/>
              </a:rPr>
              <a:t>Πιστοποιητικά γνώσης ξένων γλωσσών </a:t>
            </a:r>
            <a:r>
              <a:rPr lang="el-GR" sz="1400" i="1" u="sng" dirty="0">
                <a:solidFill>
                  <a:srgbClr val="800000"/>
                </a:solidFill>
                <a:latin typeface="Calibri" panose="020F0502020204030204" pitchFamily="34" charset="0"/>
              </a:rPr>
              <a:t>τουλάχιστον Β2</a:t>
            </a:r>
            <a:r>
              <a:rPr lang="el-GR" sz="1400" b="1" i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endParaRPr lang="el-GR" sz="1400" b="1" i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+mj-lt"/>
            </a:pPr>
            <a:r>
              <a:rPr lang="el-GR" sz="1400" dirty="0">
                <a:solidFill>
                  <a:srgbClr val="000000"/>
                </a:solidFill>
                <a:latin typeface="Calibri" panose="020F0502020204030204" pitchFamily="34" charset="0"/>
              </a:rPr>
              <a:t>     </a:t>
            </a:r>
            <a:r>
              <a:rPr lang="el-GR" sz="1200" dirty="0">
                <a:solidFill>
                  <a:srgbClr val="000000"/>
                </a:solidFill>
                <a:latin typeface="Calibri" panose="020F0502020204030204" pitchFamily="34" charset="0"/>
              </a:rPr>
              <a:t>(όχι επικυρωμένα και να αναγνωρίζονται από το ΑΣΕΠ).</a:t>
            </a:r>
            <a:endParaRPr lang="el-GR" sz="1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+mj-lt"/>
            </a:pPr>
            <a:endParaRPr lang="el-GR" sz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+mj-lt"/>
            </a:pPr>
            <a:r>
              <a:rPr lang="el-GR" sz="1400" b="1" i="1" dirty="0">
                <a:solidFill>
                  <a:srgbClr val="000000"/>
                </a:solidFill>
                <a:latin typeface="Calibri" panose="020F0502020204030204" pitchFamily="34" charset="0"/>
              </a:rPr>
              <a:t>3.  </a:t>
            </a:r>
            <a:r>
              <a:rPr lang="el-GR" sz="1400" b="1" i="1" dirty="0">
                <a:solidFill>
                  <a:srgbClr val="800000"/>
                </a:solidFill>
                <a:latin typeface="Calibri" panose="020F0502020204030204" pitchFamily="34" charset="0"/>
              </a:rPr>
              <a:t>Επιστολή Αποδοχής</a:t>
            </a:r>
            <a:r>
              <a:rPr lang="el-GR" sz="1400" dirty="0">
                <a:solidFill>
                  <a:srgbClr val="000000"/>
                </a:solidFill>
                <a:latin typeface="Calibri" panose="020F0502020204030204" pitchFamily="34" charset="0"/>
              </a:rPr>
              <a:t>  (Letter of Acceptance) του οργανισμού υποδοχής:</a:t>
            </a:r>
            <a:endParaRPr lang="el-GR" sz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0000"/>
            </a:pPr>
            <a:r>
              <a:rPr lang="el-GR" sz="1400" dirty="0">
                <a:solidFill>
                  <a:srgbClr val="000000"/>
                </a:solidFill>
                <a:latin typeface="Calibri" panose="020F0502020204030204" pitchFamily="34" charset="0"/>
              </a:rPr>
              <a:t>     - </a:t>
            </a:r>
            <a:r>
              <a:rPr lang="el-GR" sz="1400" i="1" dirty="0">
                <a:solidFill>
                  <a:srgbClr val="000000"/>
                </a:solidFill>
                <a:latin typeface="Calibri" panose="020F0502020204030204" pitchFamily="34" charset="0"/>
              </a:rPr>
              <a:t>Επιλογή μόνο ενός (1) φορέα υποδοχής, </a:t>
            </a:r>
            <a:r>
              <a:rPr lang="el-GR" sz="1400" b="1" i="1" dirty="0">
                <a:solidFill>
                  <a:srgbClr val="000000"/>
                </a:solidFill>
                <a:latin typeface="Calibri" panose="020F0502020204030204" pitchFamily="34" charset="0"/>
              </a:rPr>
              <a:t>ο οποίος δεν αλλάζει μετά την έγκριση της μετακίνησης</a:t>
            </a:r>
            <a:r>
              <a:rPr lang="el-GR" sz="1400" i="1" dirty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  <a:r>
              <a:rPr lang="el-GR" altLang="en-US" sz="1400" i="1" dirty="0">
                <a:solidFill>
                  <a:srgbClr val="0070C0"/>
                </a:solidFill>
                <a:latin typeface="Calibri" panose="020F0502020204030204" pitchFamily="34" charset="0"/>
              </a:rPr>
              <a:t>    </a:t>
            </a:r>
            <a:endParaRPr lang="el-GR" altLang="en-US" sz="1400" i="1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algn="just"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0000"/>
            </a:pPr>
            <a:r>
              <a:rPr lang="el-GR" altLang="en-US" sz="1400" i="1" dirty="0">
                <a:solidFill>
                  <a:srgbClr val="0070C0"/>
                </a:solidFill>
                <a:latin typeface="Calibri" panose="020F0502020204030204" pitchFamily="34" charset="0"/>
              </a:rPr>
              <a:t>     </a:t>
            </a:r>
            <a:r>
              <a:rPr lang="el-GR" altLang="en-US" sz="1400" i="1" dirty="0">
                <a:solidFill>
                  <a:schemeClr val="tx1"/>
                </a:solidFill>
                <a:latin typeface="Calibri" panose="020F0502020204030204" pitchFamily="34" charset="0"/>
              </a:rPr>
              <a:t>-</a:t>
            </a:r>
            <a:r>
              <a:rPr lang="el-GR" altLang="en-US" sz="1400" i="1" dirty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el-GR" sz="1400" b="1" i="1" dirty="0">
                <a:solidFill>
                  <a:srgbClr val="000000"/>
                </a:solidFill>
                <a:latin typeface="Calibri" panose="020F0502020204030204" pitchFamily="34" charset="0"/>
              </a:rPr>
              <a:t>Προσοχή! </a:t>
            </a:r>
            <a:r>
              <a:rPr lang="el-GR" sz="1400" i="1" dirty="0">
                <a:solidFill>
                  <a:srgbClr val="000000"/>
                </a:solidFill>
                <a:latin typeface="Calibri" panose="020F0502020204030204" pitchFamily="34" charset="0"/>
              </a:rPr>
              <a:t>στην πληκτρολόγηση </a:t>
            </a:r>
            <a:r>
              <a:rPr lang="el-GR" sz="1400" i="1" u="sng" dirty="0">
                <a:solidFill>
                  <a:srgbClr val="000000"/>
                </a:solidFill>
                <a:latin typeface="Calibri" panose="020F0502020204030204" pitchFamily="34" charset="0"/>
              </a:rPr>
              <a:t>της επωνυμίας του Φορέα Υποδοχής</a:t>
            </a:r>
            <a:r>
              <a:rPr lang="el-GR" sz="1400" i="1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  <a:endParaRPr lang="el-GR" sz="1400" i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0000"/>
            </a:pPr>
            <a:r>
              <a:rPr lang="el-GR" sz="1400" i="1" dirty="0">
                <a:solidFill>
                  <a:srgbClr val="000000"/>
                </a:solidFill>
                <a:latin typeface="Calibri" panose="020F0502020204030204" pitchFamily="34" charset="0"/>
              </a:rPr>
              <a:t>     - Διαθέσιμο με την προκήρυξη το έντυπο της επιστολής που θα συμπληρωθεί από το φορέα.</a:t>
            </a:r>
            <a:endParaRPr lang="el-GR" sz="1400" i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+mj-lt"/>
            </a:pPr>
            <a:r>
              <a:rPr lang="el-GR" sz="1400" i="1" dirty="0">
                <a:solidFill>
                  <a:srgbClr val="000000"/>
                </a:solidFill>
                <a:sym typeface="+mn-ea"/>
              </a:rPr>
              <a:t>     - Π</a:t>
            </a:r>
            <a:r>
              <a:rPr lang="en-US" altLang="en-US" sz="1400" i="1" dirty="0">
                <a:solidFill>
                  <a:srgbClr val="000000"/>
                </a:solidFill>
                <a:sym typeface="+mn-ea"/>
              </a:rPr>
              <a:t>ληροφορίες για τον τρόπο εύρεσης φορέα υποδοχής </a:t>
            </a:r>
            <a:r>
              <a:rPr lang="el-GR" altLang="en-US" sz="1400" i="1" dirty="0">
                <a:solidFill>
                  <a:srgbClr val="000000"/>
                </a:solidFill>
                <a:sym typeface="+mn-ea"/>
              </a:rPr>
              <a:t>στο </a:t>
            </a:r>
            <a:r>
              <a:rPr lang="el-GR" sz="1400" i="1" dirty="0">
                <a:solidFill>
                  <a:srgbClr val="000000"/>
                </a:solidFill>
                <a:sym typeface="+mn-ea"/>
                <a:hlinkClick r:id="rId1" action="ppaction://hlinkfile"/>
              </a:rPr>
              <a:t> </a:t>
            </a:r>
            <a:r>
              <a:rPr lang="en-US" altLang="en-US" sz="1400" i="1" dirty="0">
                <a:solidFill>
                  <a:srgbClr val="0070C0"/>
                </a:solidFill>
                <a:sym typeface="+mn-ea"/>
                <a:hlinkClick r:id="rId1" action="ppaction://hlinkfile"/>
              </a:rPr>
              <a:t>https://www.upatras.gr/odigos-evresis-forea-ypodochis-gia-erasmus-praktiki-askisi-kai-epikoinonia/</a:t>
            </a:r>
            <a:r>
              <a:rPr lang="el-GR" altLang="en-US" sz="1400" i="1" dirty="0">
                <a:solidFill>
                  <a:srgbClr val="0070C0"/>
                </a:solidFill>
                <a:sym typeface="+mn-ea"/>
                <a:hlinkClick r:id="rId1" action="ppaction://hlinkfile"/>
              </a:rPr>
              <a:t> </a:t>
            </a:r>
            <a:r>
              <a:rPr lang="el-GR" altLang="en-US" sz="1400" i="1" dirty="0">
                <a:solidFill>
                  <a:srgbClr val="0070C0"/>
                </a:solidFill>
                <a:sym typeface="+mn-ea"/>
              </a:rPr>
              <a:t>   </a:t>
            </a:r>
            <a:endParaRPr lang="el-GR" altLang="en-US" sz="1400" i="1" dirty="0">
              <a:solidFill>
                <a:srgbClr val="0070C0"/>
              </a:solidFill>
              <a:sym typeface="+mn-ea"/>
            </a:endParaRPr>
          </a:p>
          <a:p>
            <a:pPr algn="just"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+mj-lt"/>
            </a:pPr>
            <a:endParaRPr lang="el-GR" sz="1400" b="1" i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sz="1400" b="1" i="1" dirty="0">
                <a:solidFill>
                  <a:srgbClr val="000000"/>
                </a:solidFill>
                <a:latin typeface="Calibri" panose="020F0502020204030204" pitchFamily="34" charset="0"/>
              </a:rPr>
              <a:t>4. </a:t>
            </a:r>
            <a:r>
              <a:rPr lang="el-GR" sz="1400" b="1" i="1" dirty="0">
                <a:solidFill>
                  <a:srgbClr val="800000"/>
                </a:solidFill>
                <a:latin typeface="Calibri" panose="020F0502020204030204" pitchFamily="34" charset="0"/>
              </a:rPr>
              <a:t>Δυο Συστατικές Επιστολές </a:t>
            </a:r>
            <a:r>
              <a:rPr lang="el-GR" sz="1400" b="1" i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μόνο</a:t>
            </a:r>
            <a:r>
              <a:rPr lang="el-GR" sz="1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l-GR" sz="1400" b="1" i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on line</a:t>
            </a:r>
            <a:r>
              <a:rPr lang="el-GR" sz="1400" b="1" dirty="0">
                <a:solidFill>
                  <a:srgbClr val="800000"/>
                </a:solidFill>
                <a:latin typeface="Calibri" panose="020F0502020204030204" pitchFamily="34" charset="0"/>
              </a:rPr>
              <a:t> </a:t>
            </a:r>
            <a:r>
              <a:rPr lang="el-GR" sz="1200" dirty="0">
                <a:solidFill>
                  <a:srgbClr val="000000"/>
                </a:solidFill>
                <a:latin typeface="Calibri" panose="020F0502020204030204" pitchFamily="34" charset="0"/>
              </a:rPr>
              <a:t>στο</a:t>
            </a:r>
            <a:r>
              <a:rPr lang="el-GR" sz="1400" u="sng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altLang="el-GR" sz="1400" b="1" i="1" u="sng">
                <a:solidFill>
                  <a:srgbClr val="0563C1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+mn-ea"/>
                <a:hlinkClick r:id="rId2"/>
              </a:rPr>
              <a:t>https</a:t>
            </a:r>
            <a:r>
              <a:rPr lang="el-GR" altLang="el-GR" sz="1400" b="1" i="1" u="sng">
                <a:solidFill>
                  <a:srgbClr val="0563C1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+mn-ea"/>
                <a:hlinkClick r:id="rId2"/>
              </a:rPr>
              <a:t>://</a:t>
            </a:r>
            <a:r>
              <a:rPr lang="en-US" altLang="el-GR" sz="1400" b="1" i="1" u="sng">
                <a:solidFill>
                  <a:srgbClr val="0563C1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+mn-ea"/>
                <a:hlinkClick r:id="rId2"/>
              </a:rPr>
              <a:t>systatikes</a:t>
            </a:r>
            <a:r>
              <a:rPr lang="el-GR" altLang="el-GR" sz="1400" b="1" i="1" u="sng">
                <a:solidFill>
                  <a:srgbClr val="0563C1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+mn-ea"/>
                <a:hlinkClick r:id="rId2"/>
              </a:rPr>
              <a:t>.</a:t>
            </a:r>
            <a:r>
              <a:rPr lang="en-US" altLang="el-GR" sz="1400" b="1" i="1" u="sng">
                <a:solidFill>
                  <a:srgbClr val="0563C1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+mn-ea"/>
                <a:hlinkClick r:id="rId2"/>
              </a:rPr>
              <a:t>upatras</a:t>
            </a:r>
            <a:r>
              <a:rPr lang="el-GR" altLang="el-GR" sz="1400" b="1" i="1" u="sng">
                <a:solidFill>
                  <a:srgbClr val="0563C1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+mn-ea"/>
                <a:hlinkClick r:id="rId2"/>
              </a:rPr>
              <a:t>.</a:t>
            </a:r>
            <a:r>
              <a:rPr lang="en-US" altLang="el-GR" sz="1400" b="1" i="1" u="sng">
                <a:solidFill>
                  <a:srgbClr val="0563C1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+mn-ea"/>
                <a:hlinkClick r:id="rId2"/>
              </a:rPr>
              <a:t>gr</a:t>
            </a:r>
            <a:r>
              <a:rPr lang="el-GR" altLang="el-GR" sz="1400" b="1" i="1" u="sng">
                <a:solidFill>
                  <a:srgbClr val="0563C1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+mn-ea"/>
                <a:hlinkClick r:id="rId2"/>
              </a:rPr>
              <a:t>/</a:t>
            </a:r>
            <a:r>
              <a:rPr lang="en-US" altLang="el-GR" sz="1400" b="1" i="1" u="sng">
                <a:solidFill>
                  <a:srgbClr val="0563C1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+mn-ea"/>
                <a:hlinkClick r:id="rId2"/>
              </a:rPr>
              <a:t>web</a:t>
            </a:r>
            <a:r>
              <a:rPr lang="el-GR" altLang="el-GR" sz="1400" b="1" i="1" u="sng">
                <a:solidFill>
                  <a:srgbClr val="0563C1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+mn-ea"/>
                <a:hlinkClick r:id="rId2"/>
              </a:rPr>
              <a:t>/</a:t>
            </a:r>
            <a:r>
              <a:rPr lang="el-GR" altLang="el-GR" sz="1400" b="1" i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+mn-ea"/>
              </a:rPr>
              <a:t> </a:t>
            </a:r>
            <a:r>
              <a:rPr lang="el-GR" altLang="el-GR" sz="1200" b="1" i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+mn-ea"/>
              </a:rPr>
              <a:t>(Καταθετήριο Συστατικών Επιστολών ΠΠ)</a:t>
            </a:r>
            <a:endParaRPr kumimoji="0" lang="el-GR" altLang="el-GR" sz="1200" b="0" i="1" u="none" strike="noStrike" kern="1200" cap="none" spc="0" normalizeH="0" baseline="0" noProof="1">
              <a:solidFill>
                <a:srgbClr val="000000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200" b="1">
                <a:solidFill>
                  <a:srgbClr val="8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  <a:sym typeface="+mn-ea"/>
              </a:rPr>
              <a:t>    </a:t>
            </a:r>
            <a:endParaRPr lang="el-GR" altLang="el-GR" sz="1200" b="1">
              <a:solidFill>
                <a:srgbClr val="800000"/>
              </a:solidFill>
              <a:effectLst>
                <a:outerShdw blurRad="38100" dist="38100" dir="2700000">
                  <a:srgbClr val="C0C0C0"/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200" b="1">
                <a:solidFill>
                  <a:srgbClr val="8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  <a:sym typeface="+mn-ea"/>
              </a:rPr>
              <a:t>          - Οι φοιτητές:</a:t>
            </a:r>
            <a:endParaRPr kumimoji="0" lang="el-GR" altLang="el-GR" sz="1200" b="1" i="0" u="none" strike="noStrike" kern="1200" cap="none" spc="0" normalizeH="0" baseline="0" noProof="1">
              <a:solidFill>
                <a:srgbClr val="800000"/>
              </a:solidFill>
              <a:effectLst>
                <a:outerShdw blurRad="38100" dist="38100" dir="2700000">
                  <a:srgbClr val="C0C0C0"/>
                </a:outerShdw>
              </a:effectLst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l-GR" altLang="el-GR" sz="1300" i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+mn-ea"/>
              </a:rPr>
              <a:t>Συνδέονται στο με τους </a:t>
            </a:r>
            <a:r>
              <a:rPr lang="el-GR" altLang="el-GR" sz="1300" b="1" i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+mn-ea"/>
              </a:rPr>
              <a:t>κωδικούς</a:t>
            </a:r>
            <a:r>
              <a:rPr lang="el-GR" altLang="el-GR" sz="1300" i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+mn-ea"/>
              </a:rPr>
              <a:t> (</a:t>
            </a:r>
            <a:r>
              <a:rPr lang="en-US" altLang="el-GR" sz="1300" i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+mn-ea"/>
              </a:rPr>
              <a:t>username</a:t>
            </a:r>
            <a:r>
              <a:rPr lang="el-GR" altLang="el-GR" sz="1300" i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+mn-ea"/>
              </a:rPr>
              <a:t> &amp; </a:t>
            </a:r>
            <a:r>
              <a:rPr lang="en-US" altLang="el-GR" sz="1300" i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+mn-ea"/>
              </a:rPr>
              <a:t>password</a:t>
            </a:r>
            <a:r>
              <a:rPr lang="el-GR" altLang="el-GR" sz="1300" i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+mn-ea"/>
              </a:rPr>
              <a:t>) των </a:t>
            </a:r>
            <a:r>
              <a:rPr lang="el-GR" altLang="el-GR" sz="1300" b="1" i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+mn-ea"/>
              </a:rPr>
              <a:t>φοιτητικών λογαριασμών </a:t>
            </a:r>
            <a:r>
              <a:rPr lang="el-GR" altLang="el-GR" sz="1300" i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+mn-ea"/>
              </a:rPr>
              <a:t>(</a:t>
            </a:r>
            <a:r>
              <a:rPr lang="el-GR" altLang="el-GR" sz="1300" i="1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  <a:sym typeface="+mn-ea"/>
              </a:rPr>
              <a:t>…</a:t>
            </a:r>
            <a:r>
              <a:rPr lang="en-US" altLang="el-GR" sz="1300" i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+mn-ea"/>
              </a:rPr>
              <a:t>@ac.upatras.gr </a:t>
            </a:r>
            <a:r>
              <a:rPr lang="el-GR" altLang="el-GR" sz="1300" i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+mn-ea"/>
              </a:rPr>
              <a:t>ή </a:t>
            </a:r>
            <a:r>
              <a:rPr lang="en-US" altLang="el-GR" sz="1300" i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+mn-ea"/>
              </a:rPr>
              <a:t>..</a:t>
            </a:r>
            <a:r>
              <a:rPr lang="el-GR" altLang="el-GR" sz="1300" i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+mn-ea"/>
              </a:rPr>
              <a:t>.</a:t>
            </a:r>
            <a:r>
              <a:rPr lang="en-US" altLang="el-GR" sz="1300" i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+mn-ea"/>
              </a:rPr>
              <a:t>@upatras.gr)</a:t>
            </a:r>
            <a:r>
              <a:rPr lang="el-GR" altLang="el-GR" sz="1300" i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+mn-ea"/>
              </a:rPr>
              <a:t>.</a:t>
            </a:r>
            <a:endParaRPr kumimoji="0" lang="el-GR" altLang="el-GR" sz="1300" b="0" i="1" u="none" strike="noStrike" kern="1200" cap="none" spc="0" normalizeH="0" baseline="0" noProof="1">
              <a:solidFill>
                <a:srgbClr val="000000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l-GR" altLang="el-GR" sz="1300" i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+mn-ea"/>
              </a:rPr>
              <a:t>υποβάλλουν τα </a:t>
            </a:r>
            <a:r>
              <a:rPr lang="el-GR" altLang="el-GR" sz="1300" i="1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+mn-ea"/>
              </a:rPr>
              <a:t>δύο αιτήματα</a:t>
            </a:r>
            <a:r>
              <a:rPr lang="el-GR" altLang="el-GR" sz="1300" i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+mn-ea"/>
              </a:rPr>
              <a:t> για συστατικές επιστολές:</a:t>
            </a:r>
            <a:endParaRPr kumimoji="0" lang="el-GR" altLang="el-GR" sz="1300" b="0" i="1" u="none" strike="noStrike" kern="1200" cap="none" spc="0" normalizeH="0" baseline="0" noProof="1">
              <a:solidFill>
                <a:srgbClr val="000000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90805" marR="0" lvl="0" algn="just" defTabSz="685800" rtl="0" eaLnBrk="1" fontAlgn="base" latinLnBrk="0" hangingPunct="1">
              <a:lnSpc>
                <a:spcPct val="90000"/>
              </a:lnSpc>
              <a:spcBef>
                <a:spcPts val="750"/>
              </a:spcBef>
              <a:buClrTx/>
              <a:buSzTx/>
              <a:buFont typeface="Arial" panose="020B0604020202020204" pitchFamily="34" charset="0"/>
              <a:buNone/>
            </a:pPr>
            <a:r>
              <a:rPr sz="1300" i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+mn-ea"/>
              </a:rPr>
              <a:t>     </a:t>
            </a:r>
            <a:r>
              <a:rPr sz="1300" b="1" i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+mn-ea"/>
              </a:rPr>
              <a:t> </a:t>
            </a:r>
            <a:r>
              <a:rPr lang="en-US" altLang="el-GR" sz="1300" b="1" i="1">
                <a:solidFill>
                  <a:srgbClr val="009999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  <a:sym typeface="+mn-ea"/>
              </a:rPr>
              <a:t>Υποχρεωτικά: - το ένα (1) αίτημα σε μέλος ΔΕΠ του ΠΠ</a:t>
            </a:r>
            <a:endParaRPr kumimoji="0" lang="en-US" altLang="el-GR" sz="1300" b="1" i="1" u="none" strike="noStrike" kern="1200" cap="none" spc="0" normalizeH="0" baseline="0" noProof="1">
              <a:solidFill>
                <a:srgbClr val="009999"/>
              </a:solidFill>
              <a:effectLst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90805" marR="0" lvl="0" algn="just" defTabSz="685800" rtl="0" eaLnBrk="1" fontAlgn="base" latinLnBrk="0" hangingPunct="1">
              <a:lnSpc>
                <a:spcPct val="60000"/>
              </a:lnSpc>
              <a:spcBef>
                <a:spcPts val="75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altLang="el-GR" sz="1300" b="1" i="1">
                <a:solidFill>
                  <a:srgbClr val="009999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  <a:sym typeface="+mn-ea"/>
              </a:rPr>
              <a:t>                               - το δεύτερο (2) αίτημα σε ΔΕΠ ή ΕΕΠ ή ΕΔΙΠ.</a:t>
            </a:r>
            <a:endParaRPr kumimoji="0" lang="en-US" altLang="el-GR" sz="1300" b="1" i="1" u="none" strike="noStrike" kern="1200" cap="none" spc="0" normalizeH="0" baseline="0" noProof="1">
              <a:solidFill>
                <a:srgbClr val="009999"/>
              </a:solidFill>
              <a:effectLst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262255" marR="0" lvl="0" indent="-171450" algn="just" defTabSz="685800" rtl="0" eaLnBrk="1" fontAlgn="base" latinLnBrk="0" hangingPunct="1">
              <a:lnSpc>
                <a:spcPct val="100000"/>
              </a:lnSpc>
              <a:spcBef>
                <a:spcPts val="750"/>
              </a:spcBef>
              <a:buClrTx/>
              <a:buSzTx/>
              <a:buFont typeface="Wingdings" panose="05000000000000000000" charset="0"/>
              <a:buChar char="Ø"/>
            </a:pPr>
            <a:r>
              <a:rPr lang="el-GR" altLang="el-GR" sz="1300" b="1" i="1">
                <a:latin typeface="Calibri Light" panose="020F0302020204030204" pitchFamily="34" charset="0"/>
                <a:cs typeface="Calibri Light" panose="020F0302020204030204" pitchFamily="34" charset="0"/>
                <a:sym typeface="+mn-ea"/>
              </a:rPr>
              <a:t>Τα αιτήματα για τις συστατικές πρέπει να στέλνονται έγκαιρα </a:t>
            </a:r>
            <a:r>
              <a:rPr lang="el-GR" altLang="el-GR" sz="1300" i="1">
                <a:latin typeface="Calibri Light" panose="020F0302020204030204" pitchFamily="34" charset="0"/>
                <a:cs typeface="Calibri Light" panose="020F0302020204030204" pitchFamily="34" charset="0"/>
                <a:sym typeface="+mn-ea"/>
              </a:rPr>
              <a:t>(κατά προτίμηση στην έναρξη της υποβολής των αιτήσεων)</a:t>
            </a:r>
            <a:r>
              <a:rPr lang="el-GR" altLang="el-GR" sz="1300" b="1" i="1">
                <a:latin typeface="Calibri Light" panose="020F0302020204030204" pitchFamily="34" charset="0"/>
                <a:cs typeface="Calibri Light" panose="020F0302020204030204" pitchFamily="34" charset="0"/>
                <a:sym typeface="+mn-ea"/>
              </a:rPr>
              <a:t> και όχι στη λήξη της προθεσμίας.</a:t>
            </a:r>
            <a:endParaRPr kumimoji="0" lang="el-GR" altLang="el-GR" sz="1300" b="1" i="1" u="none" strike="noStrike" kern="1200" cap="none" spc="0" normalizeH="0" baseline="0" noProof="1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 eaLnBrk="0" hangingPunct="0">
              <a:lnSpc>
                <a:spcPct val="100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+mj-lt"/>
            </a:pPr>
            <a:endParaRPr lang="el-GR" sz="1300" u="sng" dirty="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+mj-lt"/>
            </a:pPr>
            <a:endParaRPr lang="el-GR" sz="1400" u="sng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+mj-lt"/>
            </a:pPr>
            <a:r>
              <a:rPr lang="el-GR" sz="1400" u="sng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endParaRPr lang="el-GR" sz="1400" u="sng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 eaLnBrk="0" hangingPunct="0">
              <a:spcBef>
                <a:spcPct val="20000"/>
              </a:spcBef>
              <a:buClr>
                <a:schemeClr val="tx1"/>
              </a:buClr>
              <a:buSzPct val="70000"/>
              <a:buFont typeface="+mj-lt"/>
            </a:pPr>
            <a:endParaRPr lang="el-GR" sz="1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7172" name="Εικόνα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8290" y="1268730"/>
            <a:ext cx="3288665" cy="1343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0" name="Content Placeholder 9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4990" y="116205"/>
            <a:ext cx="1751965" cy="10953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259715" y="1082675"/>
            <a:ext cx="4780915" cy="2376170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marR="0" lvl="0" indent="9398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l-GR" altLang="el-GR" sz="1400" b="1" i="1" u="none" strike="noStrike" kern="1200" cap="none" spc="0" normalizeH="0" baseline="0" noProof="1">
                <a:solidFill>
                  <a:srgbClr val="8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- Οι Καθηγητές:</a:t>
            </a:r>
            <a:endParaRPr kumimoji="0" lang="el-GR" altLang="el-GR" sz="1400" b="1" i="1" u="none" strike="noStrike" kern="1200" cap="none" spc="0" normalizeH="0" baseline="0" noProof="1">
              <a:solidFill>
                <a:srgbClr val="800000"/>
              </a:solidFill>
              <a:effectLst>
                <a:outerShdw blurRad="38100" dist="38100" dir="2700000">
                  <a:srgbClr val="C0C0C0"/>
                </a:outerShdw>
              </a:effectLst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171450" marR="0" lvl="0" indent="-171450" algn="just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el-GR" sz="1250" b="1" i="1">
                <a:solidFill>
                  <a:srgbClr val="009999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  <a:sym typeface="+mn-ea"/>
              </a:rPr>
              <a:t>Λαμβάνουν </a:t>
            </a:r>
            <a:r>
              <a:rPr lang="el-GR" altLang="el-GR" sz="1250" i="1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+mn-ea"/>
              </a:rPr>
              <a:t>τα αιτήματα των φοιτητών</a:t>
            </a:r>
            <a:r>
              <a:rPr lang="en-US" altLang="el-GR" sz="1250" i="1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+mn-ea"/>
              </a:rPr>
              <a:t> </a:t>
            </a:r>
            <a:r>
              <a:rPr lang="el-GR" altLang="el-GR" sz="1250" i="1" u="sng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+mn-ea"/>
              </a:rPr>
              <a:t>στα</a:t>
            </a:r>
            <a:r>
              <a:rPr lang="en-US" altLang="el-GR" sz="1250" i="1" u="sng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+mn-ea"/>
              </a:rPr>
              <a:t> </a:t>
            </a:r>
            <a:r>
              <a:rPr lang="el-GR" altLang="el-GR" sz="1250" i="1" u="sng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+mn-ea"/>
              </a:rPr>
              <a:t>Πανεπιστημιακά</a:t>
            </a:r>
            <a:r>
              <a:rPr lang="en-US" altLang="el-GR" sz="1250" i="1" u="sng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+mn-ea"/>
              </a:rPr>
              <a:t> e-mail</a:t>
            </a:r>
            <a:r>
              <a:rPr lang="el-GR" altLang="en-US" sz="1250" i="1" u="sng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+mn-ea"/>
              </a:rPr>
              <a:t>.</a:t>
            </a:r>
            <a:endParaRPr lang="el-GR" altLang="en-US" sz="1250" i="1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  <a:sym typeface="+mn-ea"/>
            </a:endParaRPr>
          </a:p>
          <a:p>
            <a:pPr marL="171450" marR="0" lvl="0" indent="-171450" algn="just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el-GR" sz="1250" b="1" i="1">
                <a:solidFill>
                  <a:srgbClr val="009999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  <a:sym typeface="+mn-ea"/>
              </a:rPr>
              <a:t>Αξιολογούν</a:t>
            </a:r>
            <a:r>
              <a:rPr lang="el-GR" altLang="el-GR" sz="1250" i="1" u="sng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+mn-ea"/>
              </a:rPr>
              <a:t> απαντώντας σε συγκεκριμένες ερωτήσεις </a:t>
            </a:r>
            <a:r>
              <a:rPr lang="el-GR" altLang="el-GR" sz="1250" i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+mn-ea"/>
              </a:rPr>
              <a:t>.</a:t>
            </a:r>
            <a:endParaRPr kumimoji="0" lang="el-GR" altLang="el-GR" sz="1250" b="0" i="1" u="none" strike="noStrike" kern="1200" cap="none" spc="0" normalizeH="0" baseline="0" noProof="1">
              <a:solidFill>
                <a:srgbClr val="000000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171450" marR="0" lvl="0" indent="-171450" algn="just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el-GR" sz="1250" b="1" i="1">
                <a:solidFill>
                  <a:srgbClr val="009999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  <a:sym typeface="+mn-ea"/>
              </a:rPr>
              <a:t>Υποβάλλουν τις συστατικές επιστολές απευθείας στο Τμήμα Διεθνών Σχέσεων (ΤΔΣ)</a:t>
            </a:r>
            <a:r>
              <a:rPr lang="el-GR" altLang="en-US" sz="1250" i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+mn-ea"/>
              </a:rPr>
              <a:t> </a:t>
            </a:r>
            <a:r>
              <a:rPr lang="el-GR" altLang="en-US" sz="1250" i="1" u="sng" smtClean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+mn-ea"/>
              </a:rPr>
              <a:t>εντός </a:t>
            </a:r>
            <a:r>
              <a:rPr lang="el-GR" altLang="en-US" sz="1250" i="1" u="sng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+mn-ea"/>
              </a:rPr>
              <a:t>της προθεσμίας που δίνεται στην Προκήρυξη</a:t>
            </a:r>
            <a:r>
              <a:rPr lang="el-GR" altLang="el-GR" sz="1250" i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+mn-ea"/>
              </a:rPr>
              <a:t>. </a:t>
            </a:r>
            <a:endParaRPr lang="el-GR" altLang="el-GR" sz="1250" i="1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  <a:sym typeface="+mn-ea"/>
            </a:endParaRPr>
          </a:p>
          <a:p>
            <a:pPr marR="0" lvl="0" algn="just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</a:pPr>
            <a:endParaRPr lang="el-GR" altLang="el-GR" sz="1300" b="1" i="1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  <a:sym typeface="+mn-ea"/>
            </a:endParaRPr>
          </a:p>
          <a:p>
            <a:pPr marR="0" lvl="0" algn="just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</a:pPr>
            <a:r>
              <a:rPr lang="el-GR" altLang="el-GR" sz="1300" b="1" i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+mn-ea"/>
              </a:rPr>
              <a:t>Προσοχή! </a:t>
            </a:r>
            <a:endParaRPr lang="el-GR" altLang="el-GR" sz="1300" b="1" i="1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  <a:sym typeface="+mn-ea"/>
            </a:endParaRPr>
          </a:p>
          <a:p>
            <a:pPr marR="0" lvl="0" algn="just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</a:pPr>
            <a:endParaRPr lang="el-GR" altLang="el-GR" sz="1300" b="1" i="1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  <a:sym typeface="+mn-ea"/>
            </a:endParaRPr>
          </a:p>
          <a:p>
            <a:pPr marR="0" lvl="0" algn="just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</a:pPr>
            <a:r>
              <a:rPr lang="el-GR" altLang="el-GR" sz="1300" b="1" i="1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+mn-ea"/>
              </a:rPr>
              <a:t>Λήξη υποβολής αιτήσεων φοιτητών = Λήξη υποβολής συστατικών επιστολών από Καθηγητές.</a:t>
            </a:r>
            <a:endParaRPr kumimoji="0" lang="el-GR" altLang="el-GR" sz="1300" b="1" i="1" u="none" strike="noStrike" kern="1200" cap="none" spc="0" normalizeH="0" baseline="0" noProof="1">
              <a:solidFill>
                <a:schemeClr val="accent1">
                  <a:lumMod val="75000"/>
                </a:schemeClr>
              </a:solidFill>
              <a:latin typeface="Calibri Light" panose="020F0302020204030204" pitchFamily="34" charset="0"/>
              <a:ea typeface="Times New Roman" panose="02020603050405020304" pitchFamily="18" charset="0"/>
              <a:cs typeface="Calibri Light" panose="020F0302020204030204" pitchFamily="34" charset="0"/>
              <a:sym typeface="+mn-ea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98755" y="205105"/>
            <a:ext cx="6894830" cy="756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el-GR" sz="2000" b="1" i="0" u="sng" strike="noStrike" kern="1200" cap="none" spc="0" normalizeH="0" baseline="0" noProof="1">
              <a:solidFill>
                <a:srgbClr val="800000"/>
              </a:solidFill>
              <a:latin typeface="Calibri Light" panose="020F030202020403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l-GR" sz="2000" b="1" i="0" u="sng" strike="noStrike" kern="1200" cap="none" spc="0" normalizeH="0" baseline="0" noProof="1">
                <a:solidFill>
                  <a:srgbClr val="800000"/>
                </a:solidFill>
                <a:latin typeface="Calibri Light" panose="020F0302020204030204" pitchFamily="34" charset="0"/>
                <a:ea typeface="+mn-ea"/>
                <a:cs typeface="Arial" panose="020B0604020202020204" pitchFamily="34" charset="0"/>
              </a:rPr>
              <a:t>Erasmus+ </a:t>
            </a:r>
            <a:r>
              <a:rPr kumimoji="0" lang="el-GR" altLang="el-GR" sz="2000" b="1" i="0" u="sng" strike="noStrike" kern="1200" cap="none" spc="0" normalizeH="0" baseline="0" noProof="1">
                <a:solidFill>
                  <a:srgbClr val="800000"/>
                </a:solidFill>
                <a:latin typeface="Calibri Light" panose="020F0302020204030204" pitchFamily="34" charset="0"/>
                <a:ea typeface="+mn-ea"/>
                <a:cs typeface="Arial" panose="020B0604020202020204" pitchFamily="34" charset="0"/>
              </a:rPr>
              <a:t>για Πρακτική Άσκηση</a:t>
            </a:r>
            <a:endParaRPr kumimoji="0" lang="el-GR" altLang="el-GR" sz="2000" b="1" i="0" u="sng" strike="noStrike" kern="1200" cap="none" spc="0" normalizeH="0" baseline="0" noProof="1">
              <a:solidFill>
                <a:srgbClr val="800000"/>
              </a:solidFill>
              <a:latin typeface="Calibri Light" panose="020F030202020403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</a:pPr>
            <a:r>
              <a:rPr kumimoji="0" lang="el-GR" altLang="el-GR" sz="1800" b="1" i="1" u="none" strike="noStrike" kern="1200" cap="none" spc="0" normalizeH="0" baseline="0" noProof="1">
                <a:solidFill>
                  <a:srgbClr val="8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Calibri Light" panose="020F0302020204030204" pitchFamily="34" charset="0"/>
                <a:ea typeface="+mn-ea"/>
                <a:cs typeface="+mn-cs"/>
              </a:rPr>
              <a:t>Καταθετήριο Συστατικών  Επιστολών Πανεπιστημίου Πατρών:</a:t>
            </a:r>
            <a:endParaRPr kumimoji="0" lang="el-GR" altLang="el-GR" sz="1800" b="1" i="1" u="none" strike="noStrike" kern="1200" cap="none" spc="0" normalizeH="0" baseline="0" noProof="1">
              <a:solidFill>
                <a:srgbClr val="800000"/>
              </a:solidFill>
              <a:effectLst>
                <a:outerShdw blurRad="38100" dist="38100" dir="2700000">
                  <a:srgbClr val="C0C0C0"/>
                </a:outerShdw>
              </a:effectLst>
              <a:latin typeface="Calibri Light" panose="020F03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l-GR" altLang="el-GR" sz="1800" b="1" i="1" u="none" strike="noStrike" kern="1200" cap="none" spc="0" normalizeH="0" baseline="0" noProof="1">
              <a:solidFill>
                <a:srgbClr val="800000"/>
              </a:solidFill>
              <a:effectLst>
                <a:outerShdw blurRad="38100" dist="38100" dir="2700000">
                  <a:srgbClr val="C0C0C0"/>
                </a:outerShdw>
              </a:effectLst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3837940" y="3573145"/>
            <a:ext cx="5005705" cy="2757170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l-GR" sz="1300" b="1" i="0" u="none" strike="noStrike" kern="1200" cap="none" spc="0" normalizeH="0" baseline="0" noProof="1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Σημειώσεις</a:t>
            </a:r>
            <a:r>
              <a:rPr kumimoji="0" lang="el-GR" altLang="el-GR" sz="1300" b="1" i="0" u="none" strike="noStrike" kern="1200" cap="none" spc="0" normalizeH="0" baseline="0" noProof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:</a:t>
            </a:r>
            <a:endParaRPr kumimoji="0" lang="el-GR" altLang="el-GR" sz="1300" b="1" i="0" u="none" strike="noStrike" kern="1200" cap="none" spc="0" normalizeH="0" baseline="0" noProof="1">
              <a:solidFill>
                <a:schemeClr val="accent1">
                  <a:lumMod val="75000"/>
                </a:schemeClr>
              </a:solidFill>
              <a:effectLst>
                <a:outerShdw blurRad="38100" dist="38100" dir="2700000">
                  <a:srgbClr val="C0C0C0"/>
                </a:outerShdw>
              </a:effectLst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l-GR" altLang="el-GR" sz="1300" b="1" i="0" u="none" strike="noStrike" kern="1200" cap="none" spc="0" normalizeH="0" baseline="0" noProof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1. </a:t>
            </a:r>
            <a:r>
              <a:rPr kumimoji="0" lang="el-GR" altLang="el-GR" sz="1300" b="0" i="0" u="none" strike="noStrike" kern="1200" cap="none" spc="0" normalizeH="0" baseline="0" noProof="1">
                <a:solidFill>
                  <a:srgbClr val="000000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Οι συστατικές </a:t>
            </a:r>
            <a:r>
              <a:rPr kumimoji="0" lang="el-GR" altLang="el-GR" sz="1300" b="0" i="0" u="none" strike="noStrike" kern="1200" cap="none" spc="0" normalizeH="0" baseline="0" noProof="1">
                <a:solidFill>
                  <a:srgbClr val="8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είναι εμπιστευτικές </a:t>
            </a:r>
            <a:r>
              <a:rPr kumimoji="0" lang="el-GR" altLang="el-GR" sz="1300" b="0" i="0" u="none" strike="noStrike" kern="1200" cap="none" spc="0" normalizeH="0" baseline="0" noProof="1">
                <a:solidFill>
                  <a:srgbClr val="000000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&amp; οι φοιτητές βλέπουν </a:t>
            </a:r>
            <a:r>
              <a:rPr kumimoji="0" lang="en-US" altLang="el-GR" sz="1300" b="1" i="0" u="none" strike="noStrike" kern="1200" cap="none" spc="0" normalizeH="0" baseline="0" noProof="1">
                <a:solidFill>
                  <a:srgbClr val="009999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μόνο τον </a:t>
            </a:r>
            <a:r>
              <a:rPr kumimoji="0" lang="el-GR" altLang="en-US" sz="1300" b="1" i="0" u="none" strike="noStrike" kern="1200" cap="none" spc="0" normalizeH="0" baseline="0" noProof="1">
                <a:solidFill>
                  <a:srgbClr val="009999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μ</a:t>
            </a:r>
            <a:r>
              <a:rPr kumimoji="0" lang="en-US" altLang="el-GR" sz="1300" b="1" i="0" u="none" strike="noStrike" kern="1200" cap="none" spc="0" normalizeH="0" baseline="0" noProof="1">
                <a:solidFill>
                  <a:srgbClr val="009999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έσο όρο</a:t>
            </a:r>
            <a:r>
              <a:rPr lang="el-GR" altLang="en-US" sz="1300" b="1">
                <a:solidFill>
                  <a:srgbClr val="009999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  <a:sym typeface="+mn-ea"/>
              </a:rPr>
              <a:t>(Μ.Ο.)</a:t>
            </a:r>
            <a:r>
              <a:rPr kumimoji="0" lang="el-GR" altLang="en-US" sz="1300" b="1" i="0" u="none" strike="noStrike" kern="1200" cap="none" spc="0" normalizeH="0" baseline="0" noProof="1">
                <a:solidFill>
                  <a:srgbClr val="009999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</a:t>
            </a:r>
            <a:r>
              <a:rPr kumimoji="0" lang="en-US" altLang="el-GR" sz="1300" b="1" i="0" u="none" strike="noStrike" kern="1200" cap="none" spc="0" normalizeH="0" baseline="0" noProof="1">
                <a:solidFill>
                  <a:srgbClr val="009999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αυτών</a:t>
            </a:r>
            <a:r>
              <a:rPr kumimoji="0" lang="el-GR" altLang="en-US" sz="1300" b="1" i="0" u="none" strike="noStrike" kern="1200" cap="none" spc="0" normalizeH="0" baseline="0" noProof="1">
                <a:solidFill>
                  <a:srgbClr val="009999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</a:t>
            </a:r>
            <a:r>
              <a:rPr kumimoji="0" lang="el-GR" altLang="el-GR" sz="1300" i="0" u="none" strike="noStrike" kern="1200" cap="none" spc="0" normalizeH="0" baseline="0" noProof="1">
                <a:solidFill>
                  <a:srgbClr val="000000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με την ανακοίνωση των αποτελεσμάτων</a:t>
            </a:r>
            <a:r>
              <a:rPr kumimoji="0" lang="el-GR" altLang="el-GR" sz="1300" b="0" i="0" u="none" strike="noStrike" kern="1200" cap="none" spc="0" normalizeH="0" baseline="0" noProof="1">
                <a:solidFill>
                  <a:srgbClr val="000000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. </a:t>
            </a:r>
            <a:endParaRPr kumimoji="0" lang="el-GR" altLang="el-GR" sz="1300" b="0" i="0" u="none" strike="noStrike" kern="1200" cap="none" spc="0" normalizeH="0" baseline="0" noProof="1">
              <a:solidFill>
                <a:srgbClr val="000000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l-GR" altLang="el-GR" sz="1300" b="0" i="0" u="none" strike="noStrike" kern="1200" cap="none" spc="0" normalizeH="0" baseline="0" noProof="1">
              <a:solidFill>
                <a:srgbClr val="000000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</a:pPr>
            <a:r>
              <a:rPr kumimoji="0" lang="el-GR" altLang="el-GR" sz="1300" b="1" i="1" strike="noStrike" kern="1200" cap="none" spc="0" normalizeH="0" baseline="0" noProof="1">
                <a:solidFill>
                  <a:srgbClr val="000000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2.  </a:t>
            </a:r>
            <a:r>
              <a:rPr kumimoji="0" lang="el-GR" altLang="el-GR" sz="1300" b="0" i="1" u="sng" strike="noStrike" kern="1200" cap="none" spc="0" normalizeH="0" baseline="0" noProof="1">
                <a:solidFill>
                  <a:srgbClr val="000000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Εάν υποβληθεί μόνο μια συστατική</a:t>
            </a:r>
            <a:r>
              <a:rPr kumimoji="0" lang="el-GR" altLang="el-GR" sz="1300" b="0" i="0" u="none" strike="noStrike" kern="1200" cap="none" spc="0" normalizeH="0" baseline="0" noProof="1">
                <a:solidFill>
                  <a:srgbClr val="000000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, τότε για τη δεύτερη, που δεν υποβλήθηκε, </a:t>
            </a:r>
            <a:r>
              <a:rPr kumimoji="0" lang="en-US" altLang="el-GR" sz="1300" b="1" i="0" u="none" strike="noStrike" kern="1200" cap="none" spc="0" normalizeH="0" baseline="0" noProof="1">
                <a:solidFill>
                  <a:srgbClr val="009999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η βαθμολογία θα είναι μηδέν (0) και στη συνέχεια θα </a:t>
            </a:r>
            <a:r>
              <a:rPr kumimoji="0" lang="el-GR" altLang="en-US" sz="1300" b="1" i="0" u="none" strike="noStrike" kern="1200" cap="none" spc="0" normalizeH="0" baseline="0" noProof="1">
                <a:solidFill>
                  <a:srgbClr val="009999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υ</a:t>
            </a:r>
            <a:r>
              <a:rPr kumimoji="0" lang="en-US" altLang="el-GR" sz="1300" b="1" i="0" u="none" strike="noStrike" kern="1200" cap="none" spc="0" normalizeH="0" baseline="0" noProof="1">
                <a:solidFill>
                  <a:srgbClr val="009999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πολογίζεται ο μέσος όρος.</a:t>
            </a:r>
            <a:endParaRPr kumimoji="0" lang="en-US" altLang="el-GR" sz="1300" b="1" i="0" u="none" strike="noStrike" kern="1200" cap="none" spc="0" normalizeH="0" baseline="0" noProof="1">
              <a:solidFill>
                <a:srgbClr val="009999"/>
              </a:solidFill>
              <a:effectLst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</a:pPr>
            <a:endParaRPr kumimoji="0" lang="en-US" altLang="el-GR" sz="1300" b="1" i="0" u="none" strike="noStrike" kern="1200" cap="none" spc="0" normalizeH="0" baseline="0" noProof="1">
              <a:solidFill>
                <a:srgbClr val="009999"/>
              </a:solidFill>
              <a:effectLst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</a:pPr>
            <a:r>
              <a:rPr kumimoji="0" lang="el-GR" altLang="el-GR" sz="1300" b="1" i="0" u="none" strike="noStrike" kern="1200" cap="none" spc="0" normalizeH="0" baseline="0" noProof="1">
                <a:solidFill>
                  <a:srgbClr val="000000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3. </a:t>
            </a:r>
            <a:r>
              <a:rPr kumimoji="0" lang="en-US" altLang="el-GR" sz="1300" i="0" u="none" strike="noStrike" kern="1200" cap="none" spc="0" normalizeH="0" baseline="0" noProof="1">
                <a:solidFill>
                  <a:srgbClr val="000000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H</a:t>
            </a:r>
            <a:r>
              <a:rPr kumimoji="0" lang="el-GR" altLang="el-GR" sz="1300" i="0" u="none" strike="noStrike" kern="1200" cap="none" spc="0" normalizeH="0" baseline="0" noProof="1">
                <a:solidFill>
                  <a:srgbClr val="000000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συστατική επιστολή </a:t>
            </a:r>
            <a:r>
              <a:rPr kumimoji="0" lang="el-GR" altLang="el-GR" sz="1300" b="1" i="0" u="none" strike="noStrike" kern="1200" cap="none" spc="0" normalizeH="0" baseline="0" noProof="1">
                <a:solidFill>
                  <a:srgbClr val="000000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δεν σχετίζεται με την αίτηση </a:t>
            </a:r>
            <a:r>
              <a:rPr kumimoji="0" lang="en-US" altLang="el-GR" sz="1300" b="1" i="0" u="none" strike="noStrike" kern="1200" cap="none" spc="0" normalizeH="0" baseline="0" noProof="1">
                <a:solidFill>
                  <a:srgbClr val="000000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Erasmus </a:t>
            </a:r>
            <a:r>
              <a:rPr kumimoji="0" lang="el-GR" altLang="el-GR" sz="1300" b="1" i="0" u="none" strike="noStrike" kern="1200" cap="none" spc="0" normalizeH="0" baseline="0" noProof="1">
                <a:solidFill>
                  <a:srgbClr val="000000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ή το φορέα υποδοχής </a:t>
            </a:r>
            <a:r>
              <a:rPr kumimoji="0" lang="el-GR" altLang="el-GR" sz="1300" i="0" u="none" strike="noStrike" kern="1200" cap="none" spc="0" normalizeH="0" baseline="0" noProof="1">
                <a:solidFill>
                  <a:srgbClr val="000000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→ </a:t>
            </a:r>
            <a:r>
              <a:rPr kumimoji="0" lang="en-US" altLang="el-GR" sz="1300" b="1" i="0" u="none" strike="noStrike" kern="1200" cap="none" spc="0" normalizeH="0" baseline="0" noProof="1">
                <a:solidFill>
                  <a:srgbClr val="009999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σχετίζεται μόνο με την ακαδημα</a:t>
            </a:r>
            <a:r>
              <a:rPr kumimoji="0" lang="el-GR" altLang="en-US" sz="1300" b="1" i="0" u="none" strike="noStrike" kern="1200" cap="none" spc="0" normalizeH="0" baseline="0" noProof="1">
                <a:solidFill>
                  <a:srgbClr val="009999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ϊ</a:t>
            </a:r>
            <a:r>
              <a:rPr kumimoji="0" lang="en-US" altLang="el-GR" sz="1300" b="1" i="0" u="none" strike="noStrike" kern="1200" cap="none" spc="0" normalizeH="0" baseline="0" noProof="1">
                <a:solidFill>
                  <a:srgbClr val="009999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κή πορεία του φοιτητή στο ΠΠ</a:t>
            </a:r>
            <a:r>
              <a:rPr kumimoji="0" lang="el-GR" altLang="en-US" sz="1300" b="1" i="0" u="none" strike="noStrike" kern="1200" cap="none" spc="0" normalizeH="0" baseline="0" noProof="1">
                <a:solidFill>
                  <a:srgbClr val="009999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</a:t>
            </a:r>
            <a:r>
              <a:rPr lang="el-GR" altLang="el-GR" sz="13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+mn-ea"/>
              </a:rPr>
              <a:t>→ υποβάλλεται και πριν την υποβολή της αίτησης </a:t>
            </a:r>
            <a:r>
              <a:rPr lang="en-US" altLang="el-GR" sz="13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+mn-ea"/>
              </a:rPr>
              <a:t>Erasmus</a:t>
            </a:r>
            <a:r>
              <a:rPr lang="el-GR" altLang="el-GR" sz="13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+mn-ea"/>
              </a:rPr>
              <a:t> του φοιτητή</a:t>
            </a:r>
            <a:r>
              <a:rPr lang="en-US" altLang="el-GR" sz="1300" b="1">
                <a:effectLst/>
                <a:latin typeface="Calibri Light" panose="020F0302020204030204" pitchFamily="34" charset="0"/>
                <a:cs typeface="Calibri Light" panose="020F0302020204030204" pitchFamily="34" charset="0"/>
                <a:sym typeface="+mn-ea"/>
              </a:rPr>
              <a:t>.</a:t>
            </a:r>
            <a:endParaRPr kumimoji="0" lang="en-US" altLang="el-GR" sz="1300" b="1" i="0" u="none" strike="noStrike" kern="1200" cap="none" spc="0" normalizeH="0" baseline="0" noProof="1">
              <a:solidFill>
                <a:schemeClr val="tx1"/>
              </a:solidFill>
              <a:effectLst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algn="just" defTabSz="914400" rtl="0" fontAlgn="base" latinLnBrk="0">
              <a:lnSpc>
                <a:spcPct val="100000"/>
              </a:lnSpc>
              <a:buClrTx/>
              <a:buSzTx/>
              <a:buFontTx/>
            </a:pPr>
            <a:endParaRPr kumimoji="0" lang="el-GR" altLang="en-US" sz="1300" b="1" i="0" u="none" strike="noStrike" kern="1200" cap="none" spc="0" normalizeH="0" baseline="0" noProof="1">
              <a:solidFill>
                <a:srgbClr val="009999"/>
              </a:solidFill>
              <a:effectLst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pic>
        <p:nvPicPr>
          <p:cNvPr id="8197" name="Εικόνα 5"/>
          <p:cNvPicPr>
            <a:picLocks noChangeAspect="1"/>
          </p:cNvPicPr>
          <p:nvPr/>
        </p:nvPicPr>
        <p:blipFill>
          <a:blip r:embed="rId1"/>
          <a:srcRect l="16434" t="7867" r="13315" b="8820"/>
          <a:stretch>
            <a:fillRect/>
          </a:stretch>
        </p:blipFill>
        <p:spPr>
          <a:xfrm>
            <a:off x="259715" y="3573145"/>
            <a:ext cx="3458845" cy="2757805"/>
          </a:xfrm>
          <a:prstGeom prst="rect">
            <a:avLst/>
          </a:prstGeom>
          <a:noFill/>
          <a:ln w="9525" cap="flat" cmpd="sng">
            <a:solidFill>
              <a:schemeClr val="bg2">
                <a:lumMod val="50000"/>
              </a:schemeClr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8198" name="Ορθογώνιο 5"/>
          <p:cNvSpPr/>
          <p:nvPr/>
        </p:nvSpPr>
        <p:spPr>
          <a:xfrm>
            <a:off x="5198745" y="1268730"/>
            <a:ext cx="3644900" cy="2173605"/>
          </a:xfrm>
          <a:prstGeom prst="rect">
            <a:avLst/>
          </a:prstGeom>
          <a:noFill/>
          <a:ln w="9525" cap="flat" cmpd="sng">
            <a:solidFill>
              <a:schemeClr val="bg2">
                <a:lumMod val="50000"/>
              </a:schemeClr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 anchorCtr="0">
            <a:noAutofit/>
          </a:bodyPr>
          <a:lstStyle/>
          <a:p>
            <a:pPr marL="90805" algn="just" defTabSz="685800">
              <a:lnSpc>
                <a:spcPct val="80000"/>
              </a:lnSpc>
              <a:spcBef>
                <a:spcPts val="750"/>
              </a:spcBef>
              <a:buClrTx/>
              <a:buSzTx/>
              <a:buFont typeface="Arial" panose="020B0604020202020204" pitchFamily="34" charset="0"/>
            </a:pPr>
            <a:r>
              <a:rPr lang="en-US" altLang="el-GR" sz="1200" b="1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Ο φοιτητής στην πλατφόρμα των συστατικών</a:t>
            </a:r>
            <a:r>
              <a:rPr lang="el-GR" altLang="en-US" sz="1200" b="1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επιστολών </a:t>
            </a:r>
            <a:r>
              <a:rPr lang="en-US" altLang="el-GR" sz="1200" b="1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  <a:sym typeface="+mn-ea"/>
              </a:rPr>
              <a:t>μπορεί </a:t>
            </a:r>
            <a:r>
              <a:rPr lang="en-US" altLang="el-GR" sz="1200" b="1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:</a:t>
            </a:r>
            <a:endParaRPr lang="en-US" altLang="el-GR" sz="1200" b="1">
              <a:solidFill>
                <a:srgbClr val="0099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62255" indent="-171450" algn="just" defTabSz="685800">
              <a:lnSpc>
                <a:spcPct val="140000"/>
              </a:lnSpc>
              <a:spcBef>
                <a:spcPts val="750"/>
              </a:spcBef>
              <a:buClrTx/>
              <a:buSzTx/>
              <a:buFont typeface="Wingdings" panose="05000000000000000000" charset="0"/>
              <a:buChar char="§"/>
            </a:pPr>
            <a:r>
              <a:rPr lang="el-GR" altLang="el-GR" sz="12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να ελέξγει αν η υποβολή της συστατικής </a:t>
            </a:r>
            <a:r>
              <a:rPr lang="el-GR" altLang="el-GR" sz="1200" b="1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εκκρεμεί</a:t>
            </a:r>
            <a:r>
              <a:rPr lang="el-GR" altLang="el-GR" sz="12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,</a:t>
            </a:r>
            <a:endParaRPr lang="el-GR" altLang="el-GR" sz="1200" i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63525" indent="-171450" algn="just">
              <a:lnSpc>
                <a:spcPct val="140000"/>
              </a:lnSpc>
              <a:buFont typeface="Wingdings" panose="05000000000000000000" charset="0"/>
              <a:buChar char="§"/>
            </a:pPr>
            <a:r>
              <a:rPr lang="el-GR" altLang="el-GR" sz="12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αν η συστατική έχει υποβληθεί (</a:t>
            </a:r>
            <a:r>
              <a:rPr lang="el-GR" altLang="el-GR" sz="1200" b="1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ολοκληρωμένη</a:t>
            </a:r>
            <a:r>
              <a:rPr lang="el-GR" altLang="el-GR" sz="12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),</a:t>
            </a:r>
            <a:endParaRPr lang="el-GR" altLang="el-GR" sz="1200" i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63525" indent="-17145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§"/>
            </a:pPr>
            <a:r>
              <a:rPr lang="el-GR" altLang="en-US" sz="1200" b="1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να διαγράψει</a:t>
            </a:r>
            <a:r>
              <a:rPr lang="el-GR" altLang="en-US" sz="12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 ένα αίτημα και να υποβάλλει ένα νέο αίτημα  (ενημερώνοντας τον αξιολογητή με </a:t>
            </a:r>
            <a:r>
              <a:rPr lang="en-US" altLang="en-US" sz="12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e-mail </a:t>
            </a:r>
            <a:r>
              <a:rPr lang="el-GR" altLang="en-US" sz="12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για τη διαγραφή του αιτήματος).</a:t>
            </a:r>
            <a:endParaRPr lang="el-GR" altLang="en-US" sz="1200" i="1" dirty="0"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00" name="Content Placeholder 9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2360" y="116205"/>
            <a:ext cx="1327785" cy="82994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5605" y="1124585"/>
            <a:ext cx="8470900" cy="5330825"/>
          </a:xfrm>
          <a:prstGeom prst="rect">
            <a:avLst/>
          </a:prstGeom>
        </p:spPr>
      </p:pic>
      <p:pic>
        <p:nvPicPr>
          <p:cNvPr id="100" name="Content Placeholder 9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6460" y="116205"/>
            <a:ext cx="1565910" cy="9791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395288" y="260350"/>
            <a:ext cx="388937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l-GR" sz="2000" b="1" i="0" u="sng" strike="noStrike" kern="1200" cap="none" spc="0" normalizeH="0" baseline="0" noProof="1">
                <a:solidFill>
                  <a:srgbClr val="800000"/>
                </a:solidFill>
                <a:latin typeface="Calibri Light" panose="020F0302020204030204" pitchFamily="34" charset="0"/>
                <a:ea typeface="+mn-ea"/>
                <a:cs typeface="Arial" panose="020B0604020202020204" pitchFamily="34" charset="0"/>
              </a:rPr>
              <a:t>Erasmus+ </a:t>
            </a:r>
            <a:r>
              <a:rPr kumimoji="0" lang="el-GR" altLang="el-GR" sz="2000" b="1" i="0" u="sng" strike="noStrike" kern="1200" cap="none" spc="0" normalizeH="0" baseline="0" noProof="1">
                <a:solidFill>
                  <a:srgbClr val="800000"/>
                </a:solidFill>
                <a:latin typeface="Calibri Light" panose="020F0302020204030204" pitchFamily="34" charset="0"/>
                <a:ea typeface="+mn-ea"/>
                <a:cs typeface="Arial" panose="020B0604020202020204" pitchFamily="34" charset="0"/>
              </a:rPr>
              <a:t>για Πρακτική Άσκηση</a:t>
            </a:r>
            <a:endParaRPr kumimoji="0" lang="el-GR" altLang="el-GR" sz="2000" b="1" i="0" u="sng" strike="noStrike" kern="1200" cap="none" spc="0" normalizeH="0" baseline="0" noProof="1">
              <a:solidFill>
                <a:srgbClr val="800000"/>
              </a:solidFill>
              <a:latin typeface="Calibri Light" panose="020F030202020403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l-GR" altLang="el-GR" sz="2000" b="1" i="1" u="none" strike="noStrike" kern="1200" cap="none" spc="0" normalizeH="0" baseline="0" noProof="1">
                <a:solidFill>
                  <a:srgbClr val="8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Calibri Light" panose="020F0302020204030204" pitchFamily="34" charset="0"/>
                <a:ea typeface="+mn-ea"/>
                <a:cs typeface="Arial" panose="020B0604020202020204" pitchFamily="34" charset="0"/>
              </a:rPr>
              <a:t>Κριτήρια επιλογής:</a:t>
            </a:r>
            <a:endParaRPr kumimoji="0" lang="el-GR" altLang="el-GR" sz="2000" b="1" i="1" u="none" strike="noStrike" kern="1200" cap="none" spc="0" normalizeH="0" baseline="0" noProof="1">
              <a:solidFill>
                <a:srgbClr val="800000"/>
              </a:solidFill>
              <a:effectLst>
                <a:outerShdw blurRad="38100" dist="38100" dir="2700000">
                  <a:srgbClr val="C0C0C0"/>
                </a:outerShdw>
              </a:effectLst>
              <a:latin typeface="Calibri Light" panose="020F0302020204030204" pitchFamily="34" charset="0"/>
              <a:ea typeface="Arial" panose="020B0604020202020204" pitchFamily="34" charset="0"/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539750" y="238125"/>
            <a:ext cx="5357495" cy="792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l-GR" sz="2000" b="1" i="0" u="sng" strike="noStrike" kern="1200" cap="none" spc="0" normalizeH="0" baseline="0" noProof="1">
                <a:solidFill>
                  <a:srgbClr val="800000"/>
                </a:solidFill>
                <a:latin typeface="Calibri Light" panose="020F0302020204030204" pitchFamily="34" charset="0"/>
                <a:ea typeface="+mn-ea"/>
                <a:cs typeface="Arial" panose="020B0604020202020204" pitchFamily="34" charset="0"/>
              </a:rPr>
              <a:t>Erasmus+ </a:t>
            </a:r>
            <a:r>
              <a:rPr kumimoji="0" lang="el-GR" altLang="el-GR" sz="2000" b="1" i="0" u="sng" strike="noStrike" kern="1200" cap="none" spc="0" normalizeH="0" baseline="0" noProof="1">
                <a:solidFill>
                  <a:srgbClr val="800000"/>
                </a:solidFill>
                <a:latin typeface="Calibri Light" panose="020F0302020204030204" pitchFamily="34" charset="0"/>
                <a:ea typeface="+mn-ea"/>
                <a:cs typeface="Arial" panose="020B0604020202020204" pitchFamily="34" charset="0"/>
              </a:rPr>
              <a:t>για Πρακτική Άσκηση</a:t>
            </a:r>
            <a:endParaRPr kumimoji="0" lang="el-GR" altLang="el-GR" sz="2000" b="1" i="0" u="sng" strike="noStrike" kern="1200" cap="none" spc="0" normalizeH="0" baseline="0" noProof="1">
              <a:solidFill>
                <a:srgbClr val="800000"/>
              </a:solidFill>
              <a:latin typeface="Calibri Light" panose="020F030202020403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l-GR" altLang="el-GR" sz="2000" b="1" i="1" u="none" strike="noStrike" kern="1200" cap="none" spc="0" normalizeH="0" baseline="0" noProof="1">
                <a:solidFill>
                  <a:srgbClr val="8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Calibri Light" panose="020F0302020204030204" pitchFamily="34" charset="0"/>
                <a:ea typeface="+mn-ea"/>
                <a:cs typeface="Arial" panose="020B0604020202020204" pitchFamily="34" charset="0"/>
              </a:rPr>
              <a:t>Τύποι Κινητικότητας και διάρκεια:</a:t>
            </a:r>
            <a:endParaRPr kumimoji="0" lang="el-GR" altLang="el-GR" sz="2000" b="1" i="1" u="none" strike="noStrike" kern="1200" cap="none" spc="0" normalizeH="0" baseline="0" noProof="1">
              <a:solidFill>
                <a:schemeClr val="tx1"/>
              </a:solidFill>
              <a:effectLst>
                <a:outerShdw blurRad="38100" dist="38100" dir="2700000">
                  <a:srgbClr val="C0C0C0"/>
                </a:outerShdw>
              </a:effectLst>
              <a:latin typeface="Calibri Light" panose="020F0302020204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0" name="Content Placeholder 9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33515" y="116840"/>
            <a:ext cx="1953895" cy="12223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 Box 2"/>
          <p:cNvSpPr txBox="1"/>
          <p:nvPr/>
        </p:nvSpPr>
        <p:spPr>
          <a:xfrm>
            <a:off x="817880" y="1393825"/>
            <a:ext cx="7669530" cy="10858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t">
            <a:noAutofit/>
          </a:bodyPr>
          <a:lstStyle/>
          <a:p>
            <a:pPr marL="285750" lvl="0" indent="-285750" algn="l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charset="0"/>
              <a:buChar char="ü"/>
            </a:pPr>
            <a:r>
              <a:rPr lang="el-GR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  <a:sym typeface="+mn-ea"/>
              </a:rPr>
              <a:t>Μακροχρόνια κινητικότητα για πρακτική άσκηση:</a:t>
            </a:r>
            <a:endParaRPr lang="el-GR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l">
              <a:lnSpc>
                <a:spcPct val="80000"/>
              </a:lnSpc>
              <a:spcBef>
                <a:spcPts val="0"/>
              </a:spcBef>
              <a:spcAft>
                <a:spcPts val="35"/>
              </a:spcAft>
            </a:pP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  <a:sym typeface="+mn-ea"/>
              </a:rPr>
              <a:t>    - 2 έως 12 μήνες </a:t>
            </a:r>
            <a:r>
              <a:rPr lang="el-GR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  <a:sym typeface="+mn-ea"/>
              </a:rPr>
              <a:t>(επιχορήγηση μόνο από 2 έως 3 μήνες, δηλ. το χρονικό διάστημα που καταγράφεται στη Σύμβαση του φοιτητή).</a:t>
            </a:r>
            <a:endParaRPr lang="el-GR" i="1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l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</a:pP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  <a:sym typeface="+mn-ea"/>
              </a:rPr>
              <a:t>           </a:t>
            </a:r>
            <a:endParaRPr lang="en-US" dirty="0"/>
          </a:p>
        </p:txBody>
      </p:sp>
      <p:sp>
        <p:nvSpPr>
          <p:cNvPr id="4" name="Text Box 3"/>
          <p:cNvSpPr txBox="1"/>
          <p:nvPr/>
        </p:nvSpPr>
        <p:spPr>
          <a:xfrm>
            <a:off x="835660" y="2708910"/>
            <a:ext cx="7651750" cy="16560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t">
            <a:noAutofit/>
          </a:bodyPr>
          <a:lstStyle/>
          <a:p>
            <a:pPr marL="285750" lvl="0" indent="-285750" algn="l">
              <a:lnSpc>
                <a:spcPct val="100000"/>
              </a:lnSpc>
              <a:spcAft>
                <a:spcPct val="35000"/>
              </a:spcAft>
              <a:buClrTx/>
              <a:buSzTx/>
              <a:buFont typeface="Wingdings" panose="05000000000000000000" charset="0"/>
              <a:buChar char="ü"/>
            </a:pPr>
            <a:r>
              <a:rPr lang="el-GR" sz="1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  <a:sym typeface="+mn-ea"/>
              </a:rPr>
              <a:t>Βραχυχρόνια Κινητικότητα για πρακτική άσκηση:</a:t>
            </a:r>
            <a:endParaRPr lang="el-GR" sz="18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  <a:p>
            <a:pPr lvl="0" algn="just">
              <a:lnSpc>
                <a:spcPct val="85000"/>
              </a:lnSpc>
              <a:spcBef>
                <a:spcPts val="0"/>
              </a:spcBef>
              <a:spcAft>
                <a:spcPts val="35"/>
              </a:spcAft>
            </a:pP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  <a:sym typeface="+mn-ea"/>
              </a:rPr>
              <a:t>- </a:t>
            </a:r>
            <a:r>
              <a:rPr lang="el-G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  <a:sym typeface="+mn-ea"/>
              </a:rPr>
              <a:t>με φυσική παρουσία: 5-30 ημέρες </a:t>
            </a:r>
            <a:r>
              <a:rPr lang="el-GR" sz="1600" b="1" dirty="0">
                <a:solidFill>
                  <a:srgbClr val="800000"/>
                </a:solidFill>
                <a:effectLst/>
                <a:cs typeface="Calibri" panose="020F0502020204030204" pitchFamily="34" charset="0"/>
              </a:rPr>
              <a:t>και </a:t>
            </a:r>
            <a:endParaRPr lang="el-G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l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l-G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  <a:sym typeface="+mn-ea"/>
              </a:rPr>
              <a:t>- Υποχρεωτικά συνδυασμός με εικονική δραστηριότητα εξ’ αποστάσεως (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  <a:sym typeface="+mn-ea"/>
              </a:rPr>
              <a:t>virtual)</a:t>
            </a:r>
            <a:r>
              <a:rPr lang="el-G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  <a:sym typeface="+mn-ea"/>
              </a:rPr>
              <a:t> από  την Ελλάδα </a:t>
            </a:r>
            <a:r>
              <a:rPr lang="el-GR" sz="1600" b="1" dirty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  <a:sym typeface="+mn-ea"/>
              </a:rPr>
              <a:t>πριν τη φυσική παρουσία</a:t>
            </a:r>
            <a:r>
              <a:rPr lang="el-G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  <a:sym typeface="+mn-ea"/>
              </a:rPr>
              <a:t> </a:t>
            </a:r>
            <a:r>
              <a:rPr lang="el-GR" sz="1600" i="1" dirty="0">
                <a:effectLst/>
                <a:cs typeface="Calibri" panose="020F0502020204030204" pitchFamily="34" charset="0"/>
                <a:sym typeface="+mn-ea"/>
              </a:rPr>
              <a:t>(δεν υπάρχει επιλέξιμη διάρκεια ημερών για την εικονική δραστηριότητα).</a:t>
            </a:r>
            <a:r>
              <a:rPr lang="en-US" altLang="el-GR" sz="1600" i="1" dirty="0">
                <a:effectLst/>
                <a:cs typeface="Calibri" panose="020F0502020204030204" pitchFamily="34" charset="0"/>
                <a:sym typeface="+mn-ea"/>
              </a:rPr>
              <a:t> </a:t>
            </a:r>
            <a:endParaRPr lang="en-US" altLang="el-GR" sz="1600" i="1" dirty="0">
              <a:effectLst/>
              <a:cs typeface="Calibri" panose="020F0502020204030204" pitchFamily="34" charset="0"/>
              <a:sym typeface="+mn-ea"/>
            </a:endParaRPr>
          </a:p>
        </p:txBody>
      </p:sp>
      <p:sp>
        <p:nvSpPr>
          <p:cNvPr id="5" name="Rectangles 4"/>
          <p:cNvSpPr/>
          <p:nvPr/>
        </p:nvSpPr>
        <p:spPr>
          <a:xfrm>
            <a:off x="836295" y="4509135"/>
            <a:ext cx="7651750" cy="1760855"/>
          </a:xfrm>
          <a:prstGeom prst="rect">
            <a:avLst/>
          </a:prstGeom>
          <a:noFill/>
          <a:ln w="3175" cap="flat" cmpd="sng">
            <a:solidFill>
              <a:srgbClr val="0070C0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horz" wrap="square" numCol="1" spcCol="0" rtlCol="0" fromWordArt="0" anchor="t" anchorCtr="0" forceAA="0" compatLnSpc="0">
            <a:noAutofit/>
          </a:bodyPr>
          <a:lstStyle/>
          <a:p>
            <a:pPr marL="342900" lvl="0" indent="-342900" algn="ctr">
              <a:buClrTx/>
              <a:buSzTx/>
              <a:buFontTx/>
              <a:buNone/>
            </a:pPr>
            <a:r>
              <a:rPr lang="el-GR" altLang="el-GR" sz="1600" b="1" dirty="0">
                <a:solidFill>
                  <a:srgbClr val="C00000"/>
                </a:solidFill>
                <a:sym typeface="+mn-ea"/>
              </a:rPr>
              <a:t>Προσοχή !</a:t>
            </a:r>
            <a:endParaRPr lang="el-GR" altLang="el-GR" sz="1600" b="1" dirty="0">
              <a:solidFill>
                <a:srgbClr val="C00000"/>
              </a:solidFill>
              <a:sym typeface="+mn-ea"/>
            </a:endParaRPr>
          </a:p>
          <a:p>
            <a:pPr marL="342900" lvl="0" indent="-342900" algn="ctr">
              <a:buClrTx/>
              <a:buSzTx/>
              <a:buFontTx/>
              <a:buNone/>
            </a:pPr>
            <a:r>
              <a:rPr lang="el-GR" altLang="el-GR" sz="1600" b="1" dirty="0">
                <a:sym typeface="+mn-ea"/>
              </a:rPr>
              <a:t>Η συνολική διάρκεια της περιόδου κινητικότητας </a:t>
            </a:r>
            <a:endParaRPr lang="el-GR" altLang="el-GR" sz="1600" b="1" dirty="0">
              <a:sym typeface="+mn-ea"/>
            </a:endParaRPr>
          </a:p>
          <a:p>
            <a:pPr marL="342900" lvl="0" indent="-342900" algn="ctr">
              <a:buClrTx/>
              <a:buSzTx/>
              <a:buFontTx/>
              <a:buNone/>
            </a:pPr>
            <a:r>
              <a:rPr lang="el-GR" altLang="el-GR" sz="1600" b="1" dirty="0">
                <a:solidFill>
                  <a:srgbClr val="C00000"/>
                </a:solidFill>
                <a:sym typeface="+mn-ea"/>
              </a:rPr>
              <a:t>δεν πρέπει να ξεπερνάει τους δώδεκα (12) μήνες</a:t>
            </a:r>
            <a:r>
              <a:rPr lang="el-GR" altLang="el-GR" sz="1600" b="1" dirty="0">
                <a:sym typeface="+mn-ea"/>
              </a:rPr>
              <a:t> ανά κύκλο σπουδών </a:t>
            </a:r>
            <a:endParaRPr lang="el-GR" altLang="el-GR" sz="1600" b="1" dirty="0">
              <a:sym typeface="+mn-ea"/>
            </a:endParaRPr>
          </a:p>
          <a:p>
            <a:pPr marL="342900" lvl="0" indent="-342900" algn="ctr">
              <a:buClrTx/>
              <a:buSzTx/>
              <a:buFontTx/>
              <a:buNone/>
            </a:pPr>
            <a:endParaRPr lang="el-GR" altLang="el-GR" sz="1600" b="1" dirty="0">
              <a:sym typeface="+mn-ea"/>
            </a:endParaRPr>
          </a:p>
          <a:p>
            <a:pPr marL="342900" lvl="0" indent="-342900" algn="r">
              <a:buClrTx/>
              <a:buSzTx/>
              <a:buFontTx/>
              <a:buNone/>
            </a:pPr>
            <a:r>
              <a:rPr lang="el-GR" altLang="el-GR" sz="1600" b="1" dirty="0">
                <a:sym typeface="+mn-ea"/>
              </a:rPr>
              <a:t>(δηλαδή : σπουδές + πρακτική άσκηση + zero grant + βραχυχρόνια = 12 μήνες </a:t>
            </a:r>
            <a:r>
              <a:rPr lang="en-US" altLang="el-GR" sz="1600" b="1" dirty="0">
                <a:sym typeface="+mn-ea"/>
              </a:rPr>
              <a:t>max</a:t>
            </a:r>
            <a:r>
              <a:rPr lang="el-GR" altLang="en-US" sz="1600" b="1" dirty="0">
                <a:sym typeface="+mn-ea"/>
              </a:rPr>
              <a:t>.</a:t>
            </a:r>
            <a:r>
              <a:rPr lang="en-US" altLang="el-GR" sz="1600" b="1" dirty="0">
                <a:sym typeface="+mn-ea"/>
              </a:rPr>
              <a:t> </a:t>
            </a:r>
            <a:r>
              <a:rPr lang="el-GR" altLang="el-GR" sz="1600" b="1" dirty="0">
                <a:sym typeface="+mn-ea"/>
              </a:rPr>
              <a:t>ανά            κύκλο σπουδών)</a:t>
            </a:r>
            <a:endParaRPr lang="el-GR" altLang="el-GR" sz="1600" b="1" dirty="0">
              <a:sym typeface="+mn-e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36245" y="2710815"/>
            <a:ext cx="8426450" cy="3526155"/>
          </a:xfrm>
          <a:ln>
            <a:solidFill>
              <a:srgbClr val="C00000"/>
            </a:solidFill>
          </a:ln>
        </p:spPr>
        <p:txBody>
          <a:bodyPr/>
          <a:lstStyle/>
          <a:p>
            <a:r>
              <a:rPr lang="en-US" altLang="el-GR" b="1" u="sng" dirty="0" err="1">
                <a:solidFill>
                  <a:srgbClr val="009999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Διευκριν</a:t>
            </a:r>
            <a:r>
              <a:rPr lang="el-GR" altLang="el-GR" b="1" u="sng" dirty="0">
                <a:solidFill>
                  <a:srgbClr val="009999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ί</a:t>
            </a:r>
            <a:r>
              <a:rPr lang="en-US" altLang="el-GR" b="1" u="sng" dirty="0" err="1">
                <a:solidFill>
                  <a:srgbClr val="009999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σεις</a:t>
            </a:r>
            <a:r>
              <a:rPr lang="en-US" altLang="el-GR" b="1" u="sng" dirty="0">
                <a:solidFill>
                  <a:srgbClr val="009999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el-GR" b="1" u="sng" dirty="0" err="1">
                <a:solidFill>
                  <a:srgbClr val="009999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γι</a:t>
            </a:r>
            <a:r>
              <a:rPr lang="en-US" altLang="el-GR" b="1" u="sng" dirty="0">
                <a:solidFill>
                  <a:srgbClr val="009999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α τη βραχυχρόνια κινητικότητα </a:t>
            </a:r>
            <a:r>
              <a:rPr lang="el-GR" altLang="el-GR" b="1" u="sng" dirty="0">
                <a:solidFill>
                  <a:srgbClr val="009999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στην πρακτική άσκηση</a:t>
            </a:r>
            <a:r>
              <a:rPr lang="en-US" altLang="el-GR" b="1" u="sng" dirty="0">
                <a:solidFill>
                  <a:srgbClr val="009999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: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1400" dirty="0"/>
          </a:p>
          <a:p>
            <a:pPr marL="285750" indent="-285750" algn="just">
              <a:buFont typeface="Wingdings" panose="05000000000000000000" charset="0"/>
              <a:buChar char="ü"/>
            </a:pPr>
            <a:r>
              <a:rPr lang="el-GR" altLang="en-US" sz="1400" b="1" dirty="0">
                <a:solidFill>
                  <a:schemeClr val="tx1"/>
                </a:solidFill>
              </a:rPr>
              <a:t>Ισχύει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err="1">
                <a:solidFill>
                  <a:schemeClr val="tx1"/>
                </a:solidFill>
              </a:rPr>
              <a:t>μόνο</a:t>
            </a:r>
            <a:r>
              <a:rPr lang="en-US" sz="1400" b="1" dirty="0"/>
              <a:t> </a:t>
            </a:r>
            <a:r>
              <a:rPr lang="en-US" sz="1400" dirty="0" err="1"/>
              <a:t>γι</a:t>
            </a:r>
            <a:r>
              <a:rPr lang="en-US" sz="1400" dirty="0"/>
              <a:t>α τις περιπτώσεις</a:t>
            </a:r>
            <a:r>
              <a:rPr lang="en-US" sz="1400" b="1" dirty="0"/>
              <a:t> </a:t>
            </a:r>
            <a:r>
              <a:rPr lang="en-US" sz="1400" dirty="0"/>
              <a:t>όπου </a:t>
            </a:r>
            <a:r>
              <a:rPr lang="en-US" sz="1400" b="1" i="1" dirty="0"/>
              <a:t>το αντικείμενο της πρακτικής είναι εφικτό να πραγματοποιηθεί εξ</a:t>
            </a:r>
            <a:r>
              <a:rPr lang="el-GR" altLang="en-US" sz="1400" b="1" i="1" dirty="0"/>
              <a:t>’</a:t>
            </a:r>
            <a:r>
              <a:rPr lang="en-US" sz="1400" b="1" i="1" dirty="0"/>
              <a:t> αποστάσεως για την εικονική περίοδο</a:t>
            </a:r>
            <a:r>
              <a:rPr lang="el-GR" altLang="en-US" sz="1400" b="1" i="1" dirty="0"/>
              <a:t> </a:t>
            </a:r>
            <a:r>
              <a:rPr lang="en-US" sz="1400" i="1" dirty="0"/>
              <a:t>.</a:t>
            </a:r>
            <a:endParaRPr lang="en-US" sz="1400" i="1" dirty="0"/>
          </a:p>
          <a:p>
            <a:pPr marL="285750" indent="-285750" algn="just">
              <a:buFont typeface="Wingdings" panose="05000000000000000000" charset="0"/>
              <a:buChar char="ü"/>
            </a:pPr>
            <a:r>
              <a:rPr lang="en-US" sz="1400" dirty="0" err="1"/>
              <a:t>Γι</a:t>
            </a:r>
            <a:r>
              <a:rPr lang="en-US" sz="1400" dirty="0"/>
              <a:t>α την εικονική περίοδο δεν υπάρχει ελάχιστη επιλέξιμη διάρκεια ημερών.</a:t>
            </a:r>
            <a:endParaRPr lang="en-US" sz="1600" dirty="0"/>
          </a:p>
          <a:p>
            <a:pPr marL="285750" indent="-285750" algn="just">
              <a:buFont typeface="Wingdings" panose="05000000000000000000" charset="0"/>
              <a:buChar char="ü"/>
            </a:pPr>
            <a:r>
              <a:rPr lang="en-US" sz="1400" b="1" dirty="0"/>
              <a:t>Επ</a:t>
            </a:r>
            <a:r>
              <a:rPr lang="en-US" sz="1400" b="1" dirty="0" err="1"/>
              <a:t>ιχορηγείτ</a:t>
            </a:r>
            <a:r>
              <a:rPr lang="en-US" sz="1400" b="1" dirty="0"/>
              <a:t>αι μόνο</a:t>
            </a:r>
            <a:r>
              <a:rPr lang="en-US" sz="1400" dirty="0"/>
              <a:t> η κινητικότητα που πραγματοποιείται με </a:t>
            </a:r>
            <a:r>
              <a:rPr lang="en-US" sz="1400" b="1" dirty="0"/>
              <a:t>φυσική παρουσία (05-30 ημέρες)</a:t>
            </a:r>
            <a:r>
              <a:rPr lang="en-US" sz="1400" dirty="0"/>
              <a:t>.</a:t>
            </a:r>
            <a:endParaRPr lang="en-US" sz="1400" dirty="0"/>
          </a:p>
          <a:p>
            <a:pPr marL="285750" indent="-285750" algn="just">
              <a:buFont typeface="Wingdings" panose="05000000000000000000" charset="0"/>
              <a:buChar char="ü"/>
            </a:pPr>
            <a:r>
              <a:rPr lang="el-GR" altLang="en-US" sz="1400" dirty="0" err="1">
                <a:solidFill>
                  <a:schemeClr val="tx1"/>
                </a:solidFill>
              </a:rPr>
              <a:t>Σ</a:t>
            </a:r>
            <a:r>
              <a:rPr lang="en-US" sz="1400" dirty="0" err="1">
                <a:solidFill>
                  <a:schemeClr val="tx1"/>
                </a:solidFill>
              </a:rPr>
              <a:t>την</a:t>
            </a:r>
            <a:r>
              <a:rPr lang="el-GR" altLang="en-US" sz="1400" dirty="0" err="1">
                <a:solidFill>
                  <a:schemeClr val="tx1"/>
                </a:solidFill>
              </a:rPr>
              <a:t> </a:t>
            </a:r>
            <a:r>
              <a:rPr lang="en-US" sz="1400" dirty="0">
                <a:solidFill>
                  <a:schemeClr val="tx1"/>
                </a:solidFill>
              </a:rPr>
              <a:t>α</a:t>
            </a:r>
            <a:r>
              <a:rPr lang="en-US" sz="1400" dirty="0" err="1">
                <a:solidFill>
                  <a:schemeClr val="tx1"/>
                </a:solidFill>
              </a:rPr>
              <a:t>ίτησ</a:t>
            </a:r>
            <a:r>
              <a:rPr lang="el-GR" altLang="en-US" sz="1400" dirty="0">
                <a:solidFill>
                  <a:schemeClr val="tx1"/>
                </a:solidFill>
              </a:rPr>
              <a:t>η θα καταγράψετε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b="1" u="sng" dirty="0" err="1">
                <a:solidFill>
                  <a:schemeClr val="tx1"/>
                </a:solidFill>
              </a:rPr>
              <a:t>μόνο</a:t>
            </a:r>
            <a:r>
              <a:rPr lang="en-US" sz="1400" b="1" u="sng" dirty="0">
                <a:solidFill>
                  <a:schemeClr val="tx1"/>
                </a:solidFill>
              </a:rPr>
              <a:t> </a:t>
            </a:r>
            <a:r>
              <a:rPr lang="en-US" sz="1400" b="1" u="sng" dirty="0" err="1">
                <a:solidFill>
                  <a:schemeClr val="tx1"/>
                </a:solidFill>
              </a:rPr>
              <a:t>τη</a:t>
            </a:r>
            <a:r>
              <a:rPr lang="en-US" sz="1400" b="1" u="sng" dirty="0">
                <a:solidFill>
                  <a:schemeClr val="tx1"/>
                </a:solidFill>
              </a:rPr>
              <a:t> </a:t>
            </a:r>
            <a:r>
              <a:rPr lang="en-US" sz="1400" b="1" u="sng" dirty="0" err="1">
                <a:solidFill>
                  <a:schemeClr val="tx1"/>
                </a:solidFill>
              </a:rPr>
              <a:t>χρονική</a:t>
            </a:r>
            <a:r>
              <a:rPr lang="en-US" sz="1400" b="1" u="sng" dirty="0">
                <a:solidFill>
                  <a:schemeClr val="tx1"/>
                </a:solidFill>
              </a:rPr>
              <a:t> </a:t>
            </a:r>
            <a:r>
              <a:rPr lang="en-US" sz="1400" b="1" u="sng" dirty="0" err="1">
                <a:solidFill>
                  <a:schemeClr val="tx1"/>
                </a:solidFill>
              </a:rPr>
              <a:t>διάρκει</a:t>
            </a:r>
            <a:r>
              <a:rPr lang="en-US" sz="1400" b="1" u="sng" dirty="0">
                <a:solidFill>
                  <a:schemeClr val="tx1"/>
                </a:solidFill>
              </a:rPr>
              <a:t>α της φυσικής παρουσίας</a:t>
            </a:r>
            <a:r>
              <a:rPr lang="en-US" sz="1400" dirty="0">
                <a:solidFill>
                  <a:schemeClr val="tx1"/>
                </a:solidFill>
              </a:rPr>
              <a:t>.</a:t>
            </a:r>
            <a:endParaRPr lang="en-US" sz="1400" dirty="0">
              <a:solidFill>
                <a:srgbClr val="FF0000"/>
              </a:solidFill>
            </a:endParaRPr>
          </a:p>
          <a:p>
            <a:pPr marL="285750" indent="-285750" algn="just">
              <a:buFont typeface="Wingdings" panose="05000000000000000000" charset="0"/>
              <a:buChar char="ü"/>
            </a:pPr>
            <a:r>
              <a:rPr lang="en-US" sz="1400" dirty="0">
                <a:solidFill>
                  <a:schemeClr val="tx1"/>
                </a:solidFill>
              </a:rPr>
              <a:t>Η </a:t>
            </a:r>
            <a:r>
              <a:rPr lang="en-US" sz="1400" dirty="0" err="1">
                <a:solidFill>
                  <a:schemeClr val="tx1"/>
                </a:solidFill>
              </a:rPr>
              <a:t>νωρίτερη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έν</a:t>
            </a:r>
            <a:r>
              <a:rPr lang="en-US" sz="1400" dirty="0">
                <a:solidFill>
                  <a:schemeClr val="tx1"/>
                </a:solidFill>
              </a:rPr>
              <a:t>αρξη βραχυχρόνιας κινητικότητας: </a:t>
            </a:r>
            <a:r>
              <a:rPr lang="el-GR" sz="1400" b="1" dirty="0">
                <a:solidFill>
                  <a:schemeClr val="tx1"/>
                </a:solidFill>
              </a:rPr>
              <a:t>11</a:t>
            </a:r>
            <a:r>
              <a:rPr lang="el-GR" altLang="en-US" sz="1400" b="1" dirty="0">
                <a:solidFill>
                  <a:schemeClr val="tx1"/>
                </a:solidFill>
              </a:rPr>
              <a:t>/09/2025</a:t>
            </a:r>
            <a:r>
              <a:rPr lang="en-US" sz="1400" dirty="0">
                <a:solidFill>
                  <a:schemeClr val="tx1"/>
                </a:solidFill>
              </a:rPr>
              <a:t>.</a:t>
            </a:r>
            <a:endParaRPr lang="en-US" sz="1600" dirty="0">
              <a:solidFill>
                <a:schemeClr val="tx1"/>
              </a:solidFill>
            </a:endParaRPr>
          </a:p>
          <a:p>
            <a:pPr marL="285750" indent="-285750" algn="just">
              <a:buFont typeface="Wingdings" panose="05000000000000000000" charset="0"/>
              <a:buChar char="ü"/>
            </a:pPr>
            <a:r>
              <a:rPr lang="en-US" sz="1400" dirty="0">
                <a:solidFill>
                  <a:schemeClr val="tx1"/>
                </a:solidFill>
              </a:rPr>
              <a:t>Η βρα</a:t>
            </a:r>
            <a:r>
              <a:rPr lang="en-US" sz="1400" dirty="0" err="1">
                <a:solidFill>
                  <a:schemeClr val="tx1"/>
                </a:solidFill>
              </a:rPr>
              <a:t>χυχρόνι</a:t>
            </a:r>
            <a:r>
              <a:rPr lang="en-US" sz="1400" dirty="0">
                <a:solidFill>
                  <a:schemeClr val="tx1"/>
                </a:solidFill>
              </a:rPr>
              <a:t>α κινητικότητα ολοκληρώνεται έως </a:t>
            </a:r>
            <a:r>
              <a:rPr lang="en-US" sz="1400" b="1" dirty="0">
                <a:solidFill>
                  <a:schemeClr val="tx1"/>
                </a:solidFill>
              </a:rPr>
              <a:t>31/07/2</a:t>
            </a:r>
            <a:r>
              <a:rPr lang="el-GR" altLang="en-US" sz="1400" b="1" dirty="0">
                <a:solidFill>
                  <a:schemeClr val="tx1"/>
                </a:solidFill>
              </a:rPr>
              <a:t>026 (λήξη προγράμματος)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  <a:endParaRPr lang="en-US" sz="1600" dirty="0">
              <a:solidFill>
                <a:schemeClr val="tx1"/>
              </a:solidFill>
            </a:endParaRPr>
          </a:p>
          <a:p>
            <a:pPr marL="285750" indent="-285750" algn="just">
              <a:buFont typeface="Wingdings" panose="05000000000000000000" charset="0"/>
              <a:buChar char="ü"/>
            </a:pPr>
            <a:r>
              <a:rPr lang="el-GR" altLang="en-US" sz="1400" dirty="0"/>
              <a:t>Δεν υπάρχει δυνατότητα παράτασης της πρακτικής.</a:t>
            </a:r>
            <a:endParaRPr lang="el-GR" altLang="en-US" sz="1400" dirty="0"/>
          </a:p>
          <a:p>
            <a:pPr marL="285750" indent="-285750" algn="just">
              <a:buFont typeface="Wingdings" panose="05000000000000000000" charset="0"/>
              <a:buChar char="ü"/>
            </a:pPr>
            <a:r>
              <a:rPr lang="el-GR" altLang="el-GR" sz="1400" dirty="0"/>
              <a:t>Η μη τήρηση του χρονικού διαστήματος της φυσικής παρουσίας έχει οικονομική επίπτωση (πχ. μειωμένη β’ δόση</a:t>
            </a:r>
            <a:r>
              <a:rPr lang="en-US" altLang="el-GR" sz="1400" dirty="0"/>
              <a:t> </a:t>
            </a:r>
            <a:r>
              <a:rPr lang="el-GR" altLang="el-GR" sz="1400" dirty="0"/>
              <a:t>ή καθόλου β’ δόση ή επιστροφή ποσού).</a:t>
            </a:r>
            <a:endParaRPr lang="el-GR" altLang="el-GR" sz="1400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39750" y="238125"/>
            <a:ext cx="5357495" cy="792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l-GR" sz="2000" b="1" i="0" u="sng" strike="noStrike" kern="1200" cap="none" spc="0" normalizeH="0" baseline="0" noProof="1">
                <a:solidFill>
                  <a:srgbClr val="800000"/>
                </a:solidFill>
                <a:latin typeface="Calibri Light" panose="020F0302020204030204" pitchFamily="34" charset="0"/>
                <a:ea typeface="+mn-ea"/>
                <a:cs typeface="Arial" panose="020B0604020202020204" pitchFamily="34" charset="0"/>
              </a:rPr>
              <a:t>Erasmus+ </a:t>
            </a:r>
            <a:r>
              <a:rPr kumimoji="0" lang="el-GR" altLang="el-GR" sz="2000" b="1" i="0" u="sng" strike="noStrike" kern="1200" cap="none" spc="0" normalizeH="0" baseline="0" noProof="1">
                <a:solidFill>
                  <a:srgbClr val="800000"/>
                </a:solidFill>
                <a:latin typeface="Calibri Light" panose="020F0302020204030204" pitchFamily="34" charset="0"/>
                <a:ea typeface="+mn-ea"/>
                <a:cs typeface="Arial" panose="020B0604020202020204" pitchFamily="34" charset="0"/>
              </a:rPr>
              <a:t>για Πρακτική Άσκηση</a:t>
            </a:r>
            <a:endParaRPr kumimoji="0" lang="el-GR" altLang="el-GR" sz="2000" b="1" i="0" u="sng" strike="noStrike" kern="1200" cap="none" spc="0" normalizeH="0" baseline="0" noProof="1">
              <a:solidFill>
                <a:srgbClr val="800000"/>
              </a:solidFill>
              <a:latin typeface="Calibri Light" panose="020F030202020403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l-GR" altLang="el-GR" sz="2000" b="1" i="1" u="none" strike="noStrike" kern="1200" cap="none" spc="0" normalizeH="0" baseline="0" noProof="1">
                <a:solidFill>
                  <a:srgbClr val="8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Calibri Light" panose="020F0302020204030204" pitchFamily="34" charset="0"/>
                <a:ea typeface="+mn-ea"/>
                <a:cs typeface="Arial" panose="020B0604020202020204" pitchFamily="34" charset="0"/>
                <a:sym typeface="Wingdings 2" panose="05020102010507070707" charset="0"/>
              </a:rPr>
              <a:t>  </a:t>
            </a:r>
            <a:r>
              <a:rPr kumimoji="0" lang="el-GR" altLang="el-GR" sz="2000" b="1" i="1" u="none" strike="noStrike" kern="1200" cap="none" spc="0" normalizeH="0" baseline="0" noProof="1">
                <a:solidFill>
                  <a:srgbClr val="8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Calibri Light" panose="020F0302020204030204" pitchFamily="34" charset="0"/>
                <a:ea typeface="+mn-ea"/>
                <a:cs typeface="Arial" panose="020B0604020202020204" pitchFamily="34" charset="0"/>
              </a:rPr>
              <a:t>Βραχυχρόνια Κινητικότητα: </a:t>
            </a:r>
            <a:endParaRPr kumimoji="0" lang="el-GR" altLang="el-GR" sz="2000" b="1" i="1" u="none" strike="noStrike" kern="1200" cap="none" spc="0" normalizeH="0" baseline="0" noProof="1">
              <a:solidFill>
                <a:schemeClr val="tx1"/>
              </a:solidFill>
              <a:effectLst>
                <a:outerShdw blurRad="38100" dist="38100" dir="2700000">
                  <a:srgbClr val="C0C0C0"/>
                </a:outerShdw>
              </a:effectLst>
              <a:latin typeface="Calibri Light" panose="020F03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218" name="Rectangle 5"/>
          <p:cNvSpPr txBox="1"/>
          <p:nvPr/>
        </p:nvSpPr>
        <p:spPr>
          <a:xfrm>
            <a:off x="436245" y="1124585"/>
            <a:ext cx="8435975" cy="1439545"/>
          </a:xfrm>
          <a:prstGeom prst="rect">
            <a:avLst/>
          </a:prstGeom>
          <a:noFill/>
          <a:ln w="3175" cap="flat" cmpd="sng">
            <a:solidFill>
              <a:srgbClr val="C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/>
          <a:lstStyle/>
          <a:p>
            <a:pPr algn="ctr" defTabSz="685800" eaLnBrk="0" hangingPunct="0">
              <a:lnSpc>
                <a:spcPct val="90000"/>
              </a:lnSpc>
              <a:spcBef>
                <a:spcPts val="750"/>
              </a:spcBef>
              <a:buClrTx/>
              <a:buSzTx/>
              <a:buFont typeface="Arial" panose="020B0604020202020204" pitchFamily="34" charset="0"/>
            </a:pPr>
            <a:r>
              <a:rPr lang="el-GR" altLang="ja-JP" sz="1600" b="1" dirty="0">
                <a:solidFill>
                  <a:srgbClr val="000000"/>
                </a:solidFill>
                <a:latin typeface="Calibri" panose="020F0502020204030204" pitchFamily="34" charset="0"/>
                <a:ea typeface="Yu Gothic" panose="020B0400000000000000" pitchFamily="34" charset="-128"/>
              </a:rPr>
              <a:t>  </a:t>
            </a:r>
            <a:r>
              <a:rPr lang="en-US" altLang="el-GR" sz="1800" b="1" u="sng">
                <a:solidFill>
                  <a:srgbClr val="009999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Διάρκεια:</a:t>
            </a:r>
            <a:r>
              <a:rPr lang="en-US" altLang="el-GR" sz="1800" b="1" u="sng">
                <a:solidFill>
                  <a:srgbClr val="009999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  <a:sym typeface="+mn-ea"/>
              </a:rPr>
              <a:t> </a:t>
            </a:r>
            <a:endParaRPr lang="en-US" altLang="el-GR" sz="1800" b="1" u="sng">
              <a:solidFill>
                <a:srgbClr val="009999"/>
              </a:solidFill>
              <a:effectLst>
                <a:outerShdw blurRad="38100" dist="38100" dir="2700000">
                  <a:srgbClr val="C0C0C0"/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  <a:sym typeface="+mn-ea"/>
            </a:endParaRPr>
          </a:p>
          <a:p>
            <a:pPr marL="342900" indent="-342900" algn="ctr">
              <a:buFontTx/>
            </a:pPr>
            <a:r>
              <a:rPr lang="en-US" sz="1600">
                <a:sym typeface="+mn-ea"/>
              </a:rPr>
              <a:t>φυσική παρουσία από 05 - 30 ημέρες </a:t>
            </a:r>
            <a:r>
              <a:rPr lang="el-GR" altLang="en-US" sz="1600" b="1">
                <a:latin typeface="Arial Black" panose="020B0A04020102020204" charset="0"/>
                <a:cs typeface="Arial Black" panose="020B0A04020102020204" charset="0"/>
                <a:sym typeface="+mn-ea"/>
              </a:rPr>
              <a:t>+</a:t>
            </a:r>
            <a:r>
              <a:rPr lang="el-GR" altLang="en-US" sz="1600">
                <a:sym typeface="+mn-ea"/>
              </a:rPr>
              <a:t> </a:t>
            </a:r>
            <a:r>
              <a:rPr lang="en-US" sz="1600">
                <a:sym typeface="+mn-ea"/>
              </a:rPr>
              <a:t> </a:t>
            </a:r>
            <a:r>
              <a:rPr lang="en-US" sz="1600" u="sng">
                <a:sym typeface="+mn-ea"/>
              </a:rPr>
              <a:t>υποχρεωτικά</a:t>
            </a:r>
            <a:r>
              <a:rPr lang="en-US" sz="1600">
                <a:sym typeface="+mn-ea"/>
              </a:rPr>
              <a:t> εικονική δραστηριότητα</a:t>
            </a:r>
            <a:r>
              <a:rPr lang="el-GR" altLang="en-US" sz="1600">
                <a:sym typeface="+mn-ea"/>
              </a:rPr>
              <a:t> </a:t>
            </a:r>
            <a:r>
              <a:rPr lang="en-US" sz="1600">
                <a:sym typeface="+mn-ea"/>
              </a:rPr>
              <a:t>εξ’</a:t>
            </a:r>
            <a:r>
              <a:rPr lang="el-GR" altLang="en-US" sz="1600">
                <a:sym typeface="+mn-ea"/>
              </a:rPr>
              <a:t> </a:t>
            </a:r>
            <a:r>
              <a:rPr lang="en-US" sz="1600">
                <a:sym typeface="+mn-ea"/>
              </a:rPr>
              <a:t>αποστάσεως</a:t>
            </a:r>
            <a:r>
              <a:rPr lang="el-GR" altLang="en-US" sz="1600">
                <a:sym typeface="+mn-ea"/>
              </a:rPr>
              <a:t> (</a:t>
            </a:r>
            <a:r>
              <a:rPr lang="en-US" altLang="en-US" sz="1600">
                <a:sym typeface="+mn-ea"/>
              </a:rPr>
              <a:t>virtual)</a:t>
            </a:r>
            <a:r>
              <a:rPr lang="el-GR" altLang="en-US" sz="1600">
                <a:sym typeface="+mn-ea"/>
              </a:rPr>
              <a:t> </a:t>
            </a:r>
            <a:r>
              <a:rPr lang="en-US" sz="1600">
                <a:sym typeface="+mn-ea"/>
              </a:rPr>
              <a:t>από την Ελλάδα</a:t>
            </a:r>
            <a:r>
              <a:rPr lang="el-GR" altLang="en-US" sz="1600">
                <a:sym typeface="+mn-ea"/>
              </a:rPr>
              <a:t> πριν τη φυσική παρουσία στο εξωτερικό</a:t>
            </a:r>
            <a:r>
              <a:rPr lang="en-US" sz="1600">
                <a:sym typeface="+mn-ea"/>
              </a:rPr>
              <a:t>. </a:t>
            </a:r>
            <a:endParaRPr lang="en-US" sz="1600">
              <a:sym typeface="+mn-ea"/>
            </a:endParaRPr>
          </a:p>
          <a:p>
            <a:pPr marL="342900" indent="-342900" algn="ctr">
              <a:buFontTx/>
            </a:pPr>
            <a:endParaRPr lang="el-GR" altLang="el-GR" sz="1400" dirty="0">
              <a:latin typeface="Calibri" panose="020F0502020204030204" pitchFamily="34" charset="0"/>
              <a:ea typeface="Arial" panose="020B0604020202020204" pitchFamily="34" charset="0"/>
            </a:endParaRPr>
          </a:p>
          <a:p>
            <a:pPr marL="342900" indent="-342900" algn="ctr">
              <a:buFontTx/>
            </a:pPr>
            <a:r>
              <a:rPr lang="el-GR" altLang="el-GR" sz="1400" dirty="0">
                <a:latin typeface="Calibri" panose="020F0502020204030204" pitchFamily="34" charset="0"/>
                <a:ea typeface="Arial" panose="020B0604020202020204" pitchFamily="34" charset="0"/>
              </a:rPr>
              <a:t>(</a:t>
            </a:r>
            <a:r>
              <a:rPr lang="el-GR" altLang="el-GR" sz="1400" i="1" dirty="0">
                <a:latin typeface="Calibri" panose="020F0502020204030204" pitchFamily="34" charset="0"/>
                <a:ea typeface="Arial" panose="020B0604020202020204" pitchFamily="34" charset="0"/>
              </a:rPr>
              <a:t>Σημείωση: </a:t>
            </a:r>
            <a:r>
              <a:rPr lang="el-GR" altLang="el-GR" sz="1400" dirty="0">
                <a:latin typeface="Calibri" panose="020F0502020204030204" pitchFamily="34" charset="0"/>
                <a:ea typeface="Arial" panose="020B0604020202020204" pitchFamily="34" charset="0"/>
              </a:rPr>
              <a:t>για τους Υποψ. Διδάκτορες δεν είναι υποχρεωτικό το εξ’ αποστάσεως μέρος της βραχυχρόνιας)</a:t>
            </a:r>
            <a:endParaRPr lang="el-GR" altLang="el-GR" sz="1400" dirty="0"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  <p:pic>
        <p:nvPicPr>
          <p:cNvPr id="100" name="Content Placeholder 9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64705" y="44450"/>
            <a:ext cx="1652905" cy="103378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15999</Words>
  <Application>WPS Presentation</Application>
  <PresentationFormat>Προβολή στην οθόνη (4:3)</PresentationFormat>
  <Paragraphs>385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4" baseType="lpstr">
      <vt:lpstr>Arial</vt:lpstr>
      <vt:lpstr>SimSun</vt:lpstr>
      <vt:lpstr>Wingdings</vt:lpstr>
      <vt:lpstr>Calibri</vt:lpstr>
      <vt:lpstr>Calibri Light</vt:lpstr>
      <vt:lpstr>Wingdings</vt:lpstr>
      <vt:lpstr>Arial Black</vt:lpstr>
      <vt:lpstr>Times New Roman</vt:lpstr>
      <vt:lpstr>Wingdings 2</vt:lpstr>
      <vt:lpstr>Yu Gothic</vt:lpstr>
      <vt:lpstr>Bookman Old Style</vt:lpstr>
      <vt:lpstr>Microsoft YaHei</vt:lpstr>
      <vt:lpstr>Arial Unicode MS</vt:lpstr>
      <vt:lpstr>Segoe UI</vt:lpstr>
      <vt:lpstr>Θέμα του Office</vt:lpstr>
      <vt:lpstr>PowerPoint 演示文稿</vt:lpstr>
      <vt:lpstr>  Erasmus+ για Πρακτική Άσκηση Σε ποιους απευθύνεται; 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Erasmus+ για Πρακτική Άσκηση Μακροχρόνια + Βραχυχρόνια Κινητικότητα Επιχορήγηση:</vt:lpstr>
      <vt:lpstr>PowerPoint 演示文稿</vt:lpstr>
      <vt:lpstr>Ατομικές δαπάνες: ανάλογα με την ομάδα χωρών (πίνακας 1) στην οποία ανήκει ο Φορέας Υποδοχής και το χρονικό διάστημα της κινητικότητας (2-3 μήνες).</vt:lpstr>
      <vt:lpstr>PowerPoint 演示文稿</vt:lpstr>
      <vt:lpstr>   Erasmus+ για Πρακτική Άσκηση Φοιτητές με λιγότερες ευκαιρίες.    </vt:lpstr>
      <vt:lpstr>Erasmus+ για Πρακτική Άσκηση Χρήσιμες πληροφορίες ακαδ. έτους 2025-2026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ΤΜΗΜΑ ΔΙΕΘΝΩΝ ΣΧΕΣΕΩΝ</dc:title>
  <dc:creator>User</dc:creator>
  <cp:lastModifiedBy>user</cp:lastModifiedBy>
  <cp:revision>342</cp:revision>
  <cp:lastPrinted>2022-02-24T12:42:00Z</cp:lastPrinted>
  <dcterms:created xsi:type="dcterms:W3CDTF">2015-03-04T09:27:00Z</dcterms:created>
  <dcterms:modified xsi:type="dcterms:W3CDTF">2025-02-27T08:46:48Z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8CCF1AC7D8714C55AC40A78A11E6A878_13</vt:lpwstr>
  </property>
  <property fmtid="{D5CDD505-2E9C-101B-9397-08002B2CF9AE}" pid="3" name="KSOProductBuildVer">
    <vt:lpwstr>1033-12.2.0.20323</vt:lpwstr>
  </property>
</Properties>
</file>